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y="5143500" cx="9144000"/>
  <p:notesSz cx="6858000" cy="9144000"/>
  <p:embeddedFontLst>
    <p:embeddedFont>
      <p:font typeface="PT Sans Narrow"/>
      <p:regular r:id="rId57"/>
      <p:bold r:id="rId58"/>
    </p:embeddedFont>
    <p:embeddedFont>
      <p:font typeface="Open Sans"/>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penSans-boldItalic.fntdata"/><Relationship Id="rId61" Type="http://schemas.openxmlformats.org/officeDocument/2006/relationships/font" Target="fonts/OpenSans-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penSans-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PTSansNarrow-regular.fntdata"/><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OpenSans-regular.fntdata"/><Relationship Id="rId14" Type="http://schemas.openxmlformats.org/officeDocument/2006/relationships/slide" Target="slides/slide9.xml"/><Relationship Id="rId58" Type="http://schemas.openxmlformats.org/officeDocument/2006/relationships/font" Target="fonts/PTSansNarrow-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2581349d24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2581349d24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2581349d24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2581349d24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2581349d2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2581349d2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2549950ae4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2549950ae4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1ae57e737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1ae57e737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549950ae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549950ae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549950ae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2549950ae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2549950ae4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2549950ae4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2549950ae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2549950ae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549950ae4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549950ae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1ae57e73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1ae57e73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549950ae4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2549950ae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2549950ae4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2549950ae4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2549950ae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2549950ae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2549950ae4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2549950ae4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549950ae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2549950ae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2549950ae4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2549950ae4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2549950ae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2549950ae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2549950ae4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2549950ae4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2549950ae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2549950ae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549950ae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2549950ae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2581349d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2581349d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2581349d2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2581349d2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2581349d2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2581349d2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2581349d2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2581349d2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2581349d2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2581349d2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2581349d24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2581349d24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581349d24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2581349d24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2581349d24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2581349d24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2581349d24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2581349d24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2581349d2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2581349d2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2581349d24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2581349d24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2581349d2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2581349d2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2581349d24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12581349d24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2581349d24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2581349d24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12581349d2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12581349d2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2581349d24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2581349d24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2581349d24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2581349d24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a57915c5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1a57915c5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1af116413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1af116413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23bd5e824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23bd5e824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23bd5e824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23bd5e824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123bd5e824e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123bd5e824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2581349d2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2581349d2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21d6d24a5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21d6d24a5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23bd5e824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23bd5e824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2581349d24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2581349d24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2581349d24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2581349d24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2581349d24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2581349d24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581349d2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581349d2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rot="10800000">
            <a:off x="1004000" y="1022025"/>
            <a:ext cx="2791800" cy="0"/>
          </a:xfrm>
          <a:prstGeom prst="straightConnector1">
            <a:avLst/>
          </a:prstGeom>
          <a:noFill/>
          <a:ln cap="flat" cmpd="sng" w="76200">
            <a:solidFill>
              <a:schemeClr val="accent3"/>
            </a:solidFill>
            <a:prstDash val="solid"/>
            <a:round/>
            <a:headEnd len="sm" w="sm" type="none"/>
            <a:tailEnd len="sm" w="sm" type="none"/>
          </a:ln>
        </p:spPr>
      </p:cxnSp>
      <p:cxnSp>
        <p:nvCxnSpPr>
          <p:cNvPr id="11" name="Google Shape;11;p2"/>
          <p:cNvCxnSpPr/>
          <p:nvPr/>
        </p:nvCxnSpPr>
        <p:spPr>
          <a:xfrm>
            <a:off x="1004151" y="4121500"/>
            <a:ext cx="7136700" cy="0"/>
          </a:xfrm>
          <a:prstGeom prst="straightConnector1">
            <a:avLst/>
          </a:prstGeom>
          <a:noFill/>
          <a:ln cap="flat" cmpd="sng" w="76200">
            <a:solidFill>
              <a:schemeClr val="accent3"/>
            </a:solidFill>
            <a:prstDash val="solid"/>
            <a:round/>
            <a:headEnd len="sm" w="sm" type="none"/>
            <a:tailEnd len="sm" w="sm" type="none"/>
          </a:ln>
        </p:spPr>
      </p:cxnSp>
      <p:sp>
        <p:nvSpPr>
          <p:cNvPr id="12" name="Google Shape;12;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3" name="Google Shape;13;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b="1" sz="700"/>
            </a:lvl1pPr>
            <a:lvl2pPr lvl="1" rtl="0">
              <a:buNone/>
              <a:defRPr b="1" sz="700"/>
            </a:lvl2pPr>
            <a:lvl3pPr lvl="2" rtl="0">
              <a:buNone/>
              <a:defRPr b="1" sz="700"/>
            </a:lvl3pPr>
            <a:lvl4pPr lvl="3" rtl="0">
              <a:buNone/>
              <a:defRPr b="1" sz="700"/>
            </a:lvl4pPr>
            <a:lvl5pPr lvl="4" rtl="0">
              <a:buNone/>
              <a:defRPr b="1" sz="700"/>
            </a:lvl5pPr>
            <a:lvl6pPr lvl="5" rtl="0">
              <a:buNone/>
              <a:defRPr b="1" sz="700"/>
            </a:lvl6pPr>
            <a:lvl7pPr lvl="6" rtl="0">
              <a:buNone/>
              <a:defRPr b="1" sz="700"/>
            </a:lvl7pPr>
            <a:lvl8pPr lvl="7" rtl="0">
              <a:buNone/>
              <a:defRPr b="1" sz="700"/>
            </a:lvl8pPr>
            <a:lvl9pPr lvl="8" rtl="0">
              <a:buNone/>
              <a:defRPr b="1" sz="700"/>
            </a:lvl9pPr>
          </a:lstStyle>
          <a:p>
            <a:pPr indent="0" lvl="0" marL="0" rtl="0" algn="r">
              <a:spcBef>
                <a:spcPts val="0"/>
              </a:spcBef>
              <a:spcAft>
                <a:spcPts val="0"/>
              </a:spcAft>
              <a:buNone/>
            </a:pPr>
            <a:fld id="{00000000-1234-1234-1234-123412341234}" type="slidenum">
              <a:rPr lang="it"/>
              <a:t>‹#›</a:t>
            </a:fld>
            <a:endParaRPr b="0" sz="1000"/>
          </a:p>
        </p:txBody>
      </p:sp>
      <p:sp>
        <p:nvSpPr>
          <p:cNvPr id="15" name="Google Shape;15;p2"/>
          <p:cNvSpPr/>
          <p:nvPr/>
        </p:nvSpPr>
        <p:spPr>
          <a:xfrm>
            <a:off x="3986600" y="430325"/>
            <a:ext cx="1171800" cy="11718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 name="Google Shape;16;p2"/>
          <p:cNvCxnSpPr/>
          <p:nvPr/>
        </p:nvCxnSpPr>
        <p:spPr>
          <a:xfrm rot="10800000">
            <a:off x="5349051" y="1022025"/>
            <a:ext cx="2791800" cy="0"/>
          </a:xfrm>
          <a:prstGeom prst="straightConnector1">
            <a:avLst/>
          </a:prstGeom>
          <a:noFill/>
          <a:ln cap="flat" cmpd="sng" w="76200">
            <a:solidFill>
              <a:schemeClr val="accent3"/>
            </a:solidFill>
            <a:prstDash val="solid"/>
            <a:round/>
            <a:headEnd len="sm" w="sm" type="none"/>
            <a:tailEnd len="sm" w="sm"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2">
  <p:cSld name="BIG_NUMBER">
    <p:spTree>
      <p:nvGrpSpPr>
        <p:cNvPr id="67" name="Shape 67"/>
        <p:cNvGrpSpPr/>
        <p:nvPr/>
      </p:nvGrpSpPr>
      <p:grpSpPr>
        <a:xfrm>
          <a:off x="0" y="0"/>
          <a:ext cx="0" cy="0"/>
          <a:chOff x="0" y="0"/>
          <a:chExt cx="0" cy="0"/>
        </a:xfrm>
      </p:grpSpPr>
      <p:sp>
        <p:nvSpPr>
          <p:cNvPr id="68" name="Google Shape;68;p11"/>
          <p:cNvSpPr txBox="1"/>
          <p:nvPr>
            <p:ph hasCustomPrompt="1" type="title"/>
          </p:nvPr>
        </p:nvSpPr>
        <p:spPr>
          <a:xfrm>
            <a:off x="311700" y="0"/>
            <a:ext cx="8520600" cy="51435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4000"/>
              <a:buNone/>
              <a:defRPr sz="4000">
                <a:solidFill>
                  <a:schemeClr val="accent3"/>
                </a:solidFill>
              </a:defRPr>
            </a:lvl1pPr>
            <a:lvl2pPr lvl="1" algn="ctr">
              <a:spcBef>
                <a:spcPts val="0"/>
              </a:spcBef>
              <a:spcAft>
                <a:spcPts val="0"/>
              </a:spcAft>
              <a:buClr>
                <a:schemeClr val="accent3"/>
              </a:buClr>
              <a:buSzPts val="3600"/>
              <a:buNone/>
              <a:defRPr>
                <a:solidFill>
                  <a:schemeClr val="accent3"/>
                </a:solidFill>
              </a:defRPr>
            </a:lvl2pPr>
            <a:lvl3pPr lvl="2" algn="ctr">
              <a:spcBef>
                <a:spcPts val="0"/>
              </a:spcBef>
              <a:spcAft>
                <a:spcPts val="0"/>
              </a:spcAft>
              <a:buClr>
                <a:schemeClr val="accent3"/>
              </a:buClr>
              <a:buSzPts val="3600"/>
              <a:buNone/>
              <a:defRPr>
                <a:solidFill>
                  <a:schemeClr val="accent3"/>
                </a:solidFill>
              </a:defRPr>
            </a:lvl3pPr>
            <a:lvl4pPr lvl="3" algn="ctr">
              <a:spcBef>
                <a:spcPts val="0"/>
              </a:spcBef>
              <a:spcAft>
                <a:spcPts val="0"/>
              </a:spcAft>
              <a:buClr>
                <a:schemeClr val="accent3"/>
              </a:buClr>
              <a:buSzPts val="3600"/>
              <a:buNone/>
              <a:defRPr>
                <a:solidFill>
                  <a:schemeClr val="accent3"/>
                </a:solidFill>
              </a:defRPr>
            </a:lvl4pPr>
            <a:lvl5pPr lvl="4" algn="ctr">
              <a:spcBef>
                <a:spcPts val="0"/>
              </a:spcBef>
              <a:spcAft>
                <a:spcPts val="0"/>
              </a:spcAft>
              <a:buClr>
                <a:schemeClr val="accent3"/>
              </a:buClr>
              <a:buSzPts val="3600"/>
              <a:buNone/>
              <a:defRPr>
                <a:solidFill>
                  <a:schemeClr val="accent3"/>
                </a:solidFill>
              </a:defRPr>
            </a:lvl5pPr>
            <a:lvl6pPr lvl="5" algn="ctr">
              <a:spcBef>
                <a:spcPts val="0"/>
              </a:spcBef>
              <a:spcAft>
                <a:spcPts val="0"/>
              </a:spcAft>
              <a:buClr>
                <a:schemeClr val="accent3"/>
              </a:buClr>
              <a:buSzPts val="3600"/>
              <a:buNone/>
              <a:defRPr>
                <a:solidFill>
                  <a:schemeClr val="accent3"/>
                </a:solidFill>
              </a:defRPr>
            </a:lvl6pPr>
            <a:lvl7pPr lvl="6" algn="ctr">
              <a:spcBef>
                <a:spcPts val="0"/>
              </a:spcBef>
              <a:spcAft>
                <a:spcPts val="0"/>
              </a:spcAft>
              <a:buClr>
                <a:schemeClr val="accent3"/>
              </a:buClr>
              <a:buSzPts val="3600"/>
              <a:buNone/>
              <a:defRPr>
                <a:solidFill>
                  <a:schemeClr val="accent3"/>
                </a:solidFill>
              </a:defRPr>
            </a:lvl7pPr>
            <a:lvl8pPr lvl="7" algn="ctr">
              <a:spcBef>
                <a:spcPts val="0"/>
              </a:spcBef>
              <a:spcAft>
                <a:spcPts val="0"/>
              </a:spcAft>
              <a:buClr>
                <a:schemeClr val="accent3"/>
              </a:buClr>
              <a:buSzPts val="3600"/>
              <a:buNone/>
              <a:defRPr>
                <a:solidFill>
                  <a:schemeClr val="accent3"/>
                </a:solidFill>
              </a:defRPr>
            </a:lvl8pPr>
            <a:lvl9pPr lvl="8" algn="ctr">
              <a:spcBef>
                <a:spcPts val="0"/>
              </a:spcBef>
              <a:spcAft>
                <a:spcPts val="0"/>
              </a:spcAft>
              <a:buClr>
                <a:schemeClr val="accent3"/>
              </a:buClr>
              <a:buSzPts val="3600"/>
              <a:buNone/>
              <a:defRPr>
                <a:solidFill>
                  <a:schemeClr val="accent3"/>
                </a:solidFill>
              </a:defRPr>
            </a:lvl9pPr>
          </a:lstStyle>
          <a:p>
            <a:r>
              <a:t>xx%</a:t>
            </a:r>
          </a:p>
        </p:txBody>
      </p:sp>
      <p:sp>
        <p:nvSpPr>
          <p:cNvPr id="69" name="Google Shape;69;p11"/>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1"/>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lvl1pPr lvl="0" rtl="0">
              <a:buNone/>
              <a:defRPr b="1" sz="700"/>
            </a:lvl1pPr>
            <a:lvl2pPr lvl="1" rtl="0">
              <a:buNone/>
              <a:defRPr b="1" sz="700"/>
            </a:lvl2pPr>
            <a:lvl3pPr lvl="2" rtl="0">
              <a:buNone/>
              <a:defRPr b="1" sz="700"/>
            </a:lvl3pPr>
            <a:lvl4pPr lvl="3" rtl="0">
              <a:buNone/>
              <a:defRPr b="1" sz="700"/>
            </a:lvl4pPr>
            <a:lvl5pPr lvl="4" rtl="0">
              <a:buNone/>
              <a:defRPr b="1" sz="700"/>
            </a:lvl5pPr>
            <a:lvl6pPr lvl="5" rtl="0">
              <a:buNone/>
              <a:defRPr b="1" sz="700"/>
            </a:lvl6pPr>
            <a:lvl7pPr lvl="6" rtl="0">
              <a:buNone/>
              <a:defRPr b="1" sz="700"/>
            </a:lvl7pPr>
            <a:lvl8pPr lvl="7" rtl="0">
              <a:buNone/>
              <a:defRPr b="1" sz="700"/>
            </a:lvl8pPr>
            <a:lvl9pPr lvl="8" rtl="0">
              <a:buNone/>
              <a:defRPr b="1" sz="700"/>
            </a:lvl9pPr>
          </a:lstStyle>
          <a:p>
            <a:pPr indent="0" lvl="0" marL="0" rtl="0" algn="r">
              <a:spcBef>
                <a:spcPts val="0"/>
              </a:spcBef>
              <a:spcAft>
                <a:spcPts val="0"/>
              </a:spcAft>
              <a:buNone/>
            </a:pPr>
            <a:fld id="{00000000-1234-1234-1234-123412341234}" type="slidenum">
              <a:rPr lang="it"/>
              <a:t>‹#›</a:t>
            </a:fld>
            <a:endParaRPr b="0" sz="1000"/>
          </a:p>
        </p:txBody>
      </p:sp>
      <p:sp>
        <p:nvSpPr>
          <p:cNvPr id="71" name="Google Shape;71;p11"/>
          <p:cNvSpPr txBox="1"/>
          <p:nvPr/>
        </p:nvSpPr>
        <p:spPr>
          <a:xfrm>
            <a:off x="76200" y="-7575"/>
            <a:ext cx="2237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700">
                <a:solidFill>
                  <a:schemeClr val="dk2"/>
                </a:solidFill>
                <a:latin typeface="Open Sans"/>
                <a:ea typeface="Open Sans"/>
                <a:cs typeface="Open Sans"/>
                <a:sym typeface="Open Sans"/>
              </a:rPr>
              <a:t>MONICA PERRERO - UX LAB - 2021/2022</a:t>
            </a:r>
            <a:endParaRPr b="1" sz="700">
              <a:solidFill>
                <a:schemeClr val="dk2"/>
              </a:solidFill>
              <a:latin typeface="Open Sans"/>
              <a:ea typeface="Open Sans"/>
              <a:cs typeface="Open Sans"/>
              <a:sym typeface="Open Sans"/>
            </a:endParaRPr>
          </a:p>
        </p:txBody>
      </p:sp>
      <p:cxnSp>
        <p:nvCxnSpPr>
          <p:cNvPr id="72" name="Google Shape;72;p11"/>
          <p:cNvCxnSpPr/>
          <p:nvPr/>
        </p:nvCxnSpPr>
        <p:spPr>
          <a:xfrm>
            <a:off x="1951465" y="146325"/>
            <a:ext cx="7045800" cy="0"/>
          </a:xfrm>
          <a:prstGeom prst="straightConnector1">
            <a:avLst/>
          </a:prstGeom>
          <a:noFill/>
          <a:ln cap="flat" cmpd="sng" w="9525">
            <a:solidFill>
              <a:schemeClr val="accent3"/>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3" name="Shape 73"/>
        <p:cNvGrpSpPr/>
        <p:nvPr/>
      </p:nvGrpSpPr>
      <p:grpSpPr>
        <a:xfrm>
          <a:off x="0" y="0"/>
          <a:ext cx="0" cy="0"/>
          <a:chOff x="0" y="0"/>
          <a:chExt cx="0" cy="0"/>
        </a:xfrm>
      </p:grpSpPr>
      <p:sp>
        <p:nvSpPr>
          <p:cNvPr id="74" name="Google Shape;7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p:nvPr/>
        </p:nvSpPr>
        <p:spPr>
          <a:xfrm>
            <a:off x="227175" y="1183225"/>
            <a:ext cx="8680500" cy="2290800"/>
          </a:xfrm>
          <a:prstGeom prst="roundRect">
            <a:avLst>
              <a:gd fmla="val 4133" name="adj"/>
            </a:avLst>
          </a:prstGeom>
          <a:solidFill>
            <a:schemeClr val="lt1"/>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286350" y="1264975"/>
            <a:ext cx="8571300" cy="2114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
        <p:nvSpPr>
          <p:cNvPr id="21" name="Google Shape;21;p3"/>
          <p:cNvSpPr/>
          <p:nvPr/>
        </p:nvSpPr>
        <p:spPr>
          <a:xfrm>
            <a:off x="4199950" y="776175"/>
            <a:ext cx="745200" cy="745200"/>
          </a:xfrm>
          <a:prstGeom prst="ellipse">
            <a:avLst/>
          </a:prstGeom>
          <a:solidFill>
            <a:schemeClr val="lt1"/>
          </a:solidFill>
          <a:ln cap="flat" cmpd="sng" w="1143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4199950" y="776175"/>
            <a:ext cx="745200" cy="745200"/>
          </a:xfrm>
          <a:prstGeom prst="ellipse">
            <a:avLst/>
          </a:prstGeom>
          <a:solidFill>
            <a:schemeClr val="lt1"/>
          </a:solidFill>
          <a:ln cap="flat" cmpd="sng" w="2857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txBox="1"/>
          <p:nvPr>
            <p:ph idx="2" type="sldNum"/>
          </p:nvPr>
        </p:nvSpPr>
        <p:spPr>
          <a:xfrm>
            <a:off x="8519033" y="4686754"/>
            <a:ext cx="548700" cy="393600"/>
          </a:xfrm>
          <a:prstGeom prst="rect">
            <a:avLst/>
          </a:prstGeom>
        </p:spPr>
        <p:txBody>
          <a:bodyPr anchorCtr="0" anchor="ctr" bIns="91425" lIns="91425" spcFirstLastPara="1" rIns="91425" wrap="square" tIns="91425">
            <a:normAutofit/>
          </a:bodyPr>
          <a:lstStyle>
            <a:lvl1pPr lvl="0" rtl="0">
              <a:buNone/>
              <a:defRPr b="1" sz="700"/>
            </a:lvl1pPr>
            <a:lvl2pPr lvl="1" rtl="0">
              <a:buNone/>
              <a:defRPr b="1" sz="700"/>
            </a:lvl2pPr>
            <a:lvl3pPr lvl="2" rtl="0">
              <a:buNone/>
              <a:defRPr b="1" sz="700"/>
            </a:lvl3pPr>
            <a:lvl4pPr lvl="3" rtl="0">
              <a:buNone/>
              <a:defRPr b="1" sz="700"/>
            </a:lvl4pPr>
            <a:lvl5pPr lvl="4" rtl="0">
              <a:buNone/>
              <a:defRPr b="1" sz="700"/>
            </a:lvl5pPr>
            <a:lvl6pPr lvl="5" rtl="0">
              <a:buNone/>
              <a:defRPr b="1" sz="700"/>
            </a:lvl6pPr>
            <a:lvl7pPr lvl="6" rtl="0">
              <a:buNone/>
              <a:defRPr b="1" sz="700"/>
            </a:lvl7pPr>
            <a:lvl8pPr lvl="7" rtl="0">
              <a:buNone/>
              <a:defRPr b="1" sz="700"/>
            </a:lvl8pPr>
            <a:lvl9pPr lvl="8" rtl="0">
              <a:buNone/>
              <a:defRPr b="1" sz="700"/>
            </a:lvl9pPr>
          </a:lstStyle>
          <a:p>
            <a:pPr indent="0" lvl="0" marL="0" rtl="0" algn="r">
              <a:spcBef>
                <a:spcPts val="0"/>
              </a:spcBef>
              <a:spcAft>
                <a:spcPts val="0"/>
              </a:spcAft>
              <a:buNone/>
            </a:pPr>
            <a:fld id="{00000000-1234-1234-1234-123412341234}" type="slidenum">
              <a:rPr lang="it"/>
              <a:t>‹#›</a:t>
            </a:fld>
            <a:endParaRPr/>
          </a:p>
        </p:txBody>
      </p:sp>
      <p:sp>
        <p:nvSpPr>
          <p:cNvPr id="25" name="Google Shape;25;p3"/>
          <p:cNvSpPr txBox="1"/>
          <p:nvPr/>
        </p:nvSpPr>
        <p:spPr>
          <a:xfrm>
            <a:off x="76200" y="-7575"/>
            <a:ext cx="2237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700">
                <a:solidFill>
                  <a:schemeClr val="dk2"/>
                </a:solidFill>
                <a:latin typeface="Open Sans"/>
                <a:ea typeface="Open Sans"/>
                <a:cs typeface="Open Sans"/>
                <a:sym typeface="Open Sans"/>
              </a:rPr>
              <a:t>MONICA PERRERO - UX LAB - 2021/2022</a:t>
            </a:r>
            <a:endParaRPr b="1" sz="700">
              <a:solidFill>
                <a:schemeClr val="dk2"/>
              </a:solidFill>
              <a:latin typeface="Open Sans"/>
              <a:ea typeface="Open Sans"/>
              <a:cs typeface="Open Sans"/>
              <a:sym typeface="Open Sans"/>
            </a:endParaRPr>
          </a:p>
        </p:txBody>
      </p:sp>
      <p:cxnSp>
        <p:nvCxnSpPr>
          <p:cNvPr id="26" name="Google Shape;26;p3"/>
          <p:cNvCxnSpPr/>
          <p:nvPr/>
        </p:nvCxnSpPr>
        <p:spPr>
          <a:xfrm>
            <a:off x="1951465" y="146325"/>
            <a:ext cx="7045800" cy="0"/>
          </a:xfrm>
          <a:prstGeom prst="straightConnector1">
            <a:avLst/>
          </a:prstGeom>
          <a:noFill/>
          <a:ln cap="flat" cmpd="sng" w="9525">
            <a:solidFill>
              <a:schemeClr val="accent3"/>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0" name="Google Shape;30;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accent5"/>
              </a:buClr>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1" name="Google Shape;31;p4"/>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lvl1pPr lvl="0">
              <a:buNone/>
              <a:defRPr b="1" sz="700"/>
            </a:lvl1pPr>
            <a:lvl2pPr lvl="1">
              <a:buNone/>
              <a:defRPr b="1" sz="700"/>
            </a:lvl2pPr>
            <a:lvl3pPr lvl="2">
              <a:buNone/>
              <a:defRPr b="1" sz="700"/>
            </a:lvl3pPr>
            <a:lvl4pPr lvl="3">
              <a:buNone/>
              <a:defRPr b="1" sz="700"/>
            </a:lvl4pPr>
            <a:lvl5pPr lvl="4">
              <a:buNone/>
              <a:defRPr b="1" sz="700"/>
            </a:lvl5pPr>
            <a:lvl6pPr lvl="5">
              <a:buNone/>
              <a:defRPr b="1" sz="700"/>
            </a:lvl6pPr>
            <a:lvl7pPr lvl="6">
              <a:buNone/>
              <a:defRPr b="1" sz="700"/>
            </a:lvl7pPr>
            <a:lvl8pPr lvl="7">
              <a:buNone/>
              <a:defRPr b="1" sz="700"/>
            </a:lvl8pPr>
            <a:lvl9pPr lvl="8">
              <a:buNone/>
              <a:defRPr b="1" sz="700"/>
            </a:lvl9pPr>
          </a:lstStyle>
          <a:p>
            <a:pPr indent="0" lvl="0" marL="0" rtl="0" algn="r">
              <a:spcBef>
                <a:spcPts val="0"/>
              </a:spcBef>
              <a:spcAft>
                <a:spcPts val="0"/>
              </a:spcAft>
              <a:buNone/>
            </a:pPr>
            <a:fld id="{00000000-1234-1234-1234-123412341234}" type="slidenum">
              <a:rPr lang="it"/>
              <a:t>‹#›</a:t>
            </a:fld>
            <a:endParaRPr/>
          </a:p>
        </p:txBody>
      </p:sp>
      <p:sp>
        <p:nvSpPr>
          <p:cNvPr id="32" name="Google Shape;32;p4"/>
          <p:cNvSpPr txBox="1"/>
          <p:nvPr/>
        </p:nvSpPr>
        <p:spPr>
          <a:xfrm>
            <a:off x="76200" y="-7575"/>
            <a:ext cx="2237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700">
                <a:solidFill>
                  <a:schemeClr val="dk2"/>
                </a:solidFill>
                <a:latin typeface="Open Sans"/>
                <a:ea typeface="Open Sans"/>
                <a:cs typeface="Open Sans"/>
                <a:sym typeface="Open Sans"/>
              </a:rPr>
              <a:t>MONICA PERRERO </a:t>
            </a:r>
            <a:r>
              <a:rPr b="1" lang="it" sz="700">
                <a:solidFill>
                  <a:schemeClr val="dk2"/>
                </a:solidFill>
                <a:latin typeface="Open Sans"/>
                <a:ea typeface="Open Sans"/>
                <a:cs typeface="Open Sans"/>
                <a:sym typeface="Open Sans"/>
              </a:rPr>
              <a:t>-</a:t>
            </a:r>
            <a:r>
              <a:rPr b="1" lang="it" sz="700">
                <a:solidFill>
                  <a:schemeClr val="dk2"/>
                </a:solidFill>
                <a:latin typeface="Open Sans"/>
                <a:ea typeface="Open Sans"/>
                <a:cs typeface="Open Sans"/>
                <a:sym typeface="Open Sans"/>
              </a:rPr>
              <a:t> UX LAB </a:t>
            </a:r>
            <a:r>
              <a:rPr b="1" lang="it" sz="700">
                <a:solidFill>
                  <a:schemeClr val="dk2"/>
                </a:solidFill>
                <a:latin typeface="Open Sans"/>
                <a:ea typeface="Open Sans"/>
                <a:cs typeface="Open Sans"/>
                <a:sym typeface="Open Sans"/>
              </a:rPr>
              <a:t>- 2021/2022</a:t>
            </a:r>
            <a:endParaRPr b="1" sz="700">
              <a:solidFill>
                <a:schemeClr val="dk2"/>
              </a:solidFill>
              <a:latin typeface="Open Sans"/>
              <a:ea typeface="Open Sans"/>
              <a:cs typeface="Open Sans"/>
              <a:sym typeface="Open Sans"/>
            </a:endParaRPr>
          </a:p>
        </p:txBody>
      </p:sp>
      <p:cxnSp>
        <p:nvCxnSpPr>
          <p:cNvPr id="33" name="Google Shape;33;p4"/>
          <p:cNvCxnSpPr/>
          <p:nvPr/>
        </p:nvCxnSpPr>
        <p:spPr>
          <a:xfrm>
            <a:off x="1951465" y="146325"/>
            <a:ext cx="7045800" cy="0"/>
          </a:xfrm>
          <a:prstGeom prst="straightConnector1">
            <a:avLst/>
          </a:prstGeom>
          <a:noFill/>
          <a:ln cap="flat" cmpd="sng" w="9525">
            <a:solidFill>
              <a:schemeClr val="accent3"/>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6" name="Google Shape;36;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7" name="Google Shape;37;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8" name="Google Shape;38;p5"/>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5"/>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lvl1pPr lvl="0" rtl="0">
              <a:buNone/>
              <a:defRPr b="1" sz="700"/>
            </a:lvl1pPr>
            <a:lvl2pPr lvl="1" rtl="0">
              <a:buNone/>
              <a:defRPr b="1" sz="700"/>
            </a:lvl2pPr>
            <a:lvl3pPr lvl="2" rtl="0">
              <a:buNone/>
              <a:defRPr b="1" sz="700"/>
            </a:lvl3pPr>
            <a:lvl4pPr lvl="3" rtl="0">
              <a:buNone/>
              <a:defRPr b="1" sz="700"/>
            </a:lvl4pPr>
            <a:lvl5pPr lvl="4" rtl="0">
              <a:buNone/>
              <a:defRPr b="1" sz="700"/>
            </a:lvl5pPr>
            <a:lvl6pPr lvl="5" rtl="0">
              <a:buNone/>
              <a:defRPr b="1" sz="700"/>
            </a:lvl6pPr>
            <a:lvl7pPr lvl="6" rtl="0">
              <a:buNone/>
              <a:defRPr b="1" sz="700"/>
            </a:lvl7pPr>
            <a:lvl8pPr lvl="7" rtl="0">
              <a:buNone/>
              <a:defRPr b="1" sz="700"/>
            </a:lvl8pPr>
            <a:lvl9pPr lvl="8" rtl="0">
              <a:buNone/>
              <a:defRPr b="1" sz="700"/>
            </a:lvl9pPr>
          </a:lstStyle>
          <a:p>
            <a:pPr indent="0" lvl="0" marL="0" rtl="0" algn="r">
              <a:spcBef>
                <a:spcPts val="0"/>
              </a:spcBef>
              <a:spcAft>
                <a:spcPts val="0"/>
              </a:spcAft>
              <a:buNone/>
            </a:pPr>
            <a:fld id="{00000000-1234-1234-1234-123412341234}" type="slidenum">
              <a:rPr lang="it"/>
              <a:t>‹#›</a:t>
            </a:fld>
            <a:endParaRPr b="0" sz="1000"/>
          </a:p>
        </p:txBody>
      </p:sp>
      <p:sp>
        <p:nvSpPr>
          <p:cNvPr id="40" name="Google Shape;40;p5"/>
          <p:cNvSpPr txBox="1"/>
          <p:nvPr/>
        </p:nvSpPr>
        <p:spPr>
          <a:xfrm>
            <a:off x="76200" y="-7575"/>
            <a:ext cx="2237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700">
                <a:solidFill>
                  <a:schemeClr val="dk2"/>
                </a:solidFill>
                <a:latin typeface="Open Sans"/>
                <a:ea typeface="Open Sans"/>
                <a:cs typeface="Open Sans"/>
                <a:sym typeface="Open Sans"/>
              </a:rPr>
              <a:t>MONICA PERRERO - UX LAB - 2021/2022</a:t>
            </a:r>
            <a:endParaRPr b="1" sz="700">
              <a:solidFill>
                <a:schemeClr val="dk2"/>
              </a:solidFill>
              <a:latin typeface="Open Sans"/>
              <a:ea typeface="Open Sans"/>
              <a:cs typeface="Open Sans"/>
              <a:sym typeface="Open Sans"/>
            </a:endParaRPr>
          </a:p>
        </p:txBody>
      </p:sp>
      <p:cxnSp>
        <p:nvCxnSpPr>
          <p:cNvPr id="41" name="Google Shape;41;p5"/>
          <p:cNvCxnSpPr/>
          <p:nvPr/>
        </p:nvCxnSpPr>
        <p:spPr>
          <a:xfrm>
            <a:off x="1951465" y="146325"/>
            <a:ext cx="7045800" cy="0"/>
          </a:xfrm>
          <a:prstGeom prst="straightConnector1">
            <a:avLst/>
          </a:prstGeom>
          <a:noFill/>
          <a:ln cap="flat" cmpd="sng" w="9525">
            <a:solidFill>
              <a:schemeClr val="accent3"/>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44" name="Google Shape;44;p6"/>
          <p:cNvSpPr txBox="1"/>
          <p:nvPr/>
        </p:nvSpPr>
        <p:spPr>
          <a:xfrm>
            <a:off x="76200" y="-7575"/>
            <a:ext cx="2237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700">
                <a:solidFill>
                  <a:schemeClr val="dk2"/>
                </a:solidFill>
                <a:latin typeface="Open Sans"/>
                <a:ea typeface="Open Sans"/>
                <a:cs typeface="Open Sans"/>
                <a:sym typeface="Open Sans"/>
              </a:rPr>
              <a:t>MONICA PERRERO - UX LAB - 2021/2022</a:t>
            </a:r>
            <a:endParaRPr b="1" sz="700">
              <a:solidFill>
                <a:schemeClr val="dk2"/>
              </a:solidFill>
              <a:latin typeface="Open Sans"/>
              <a:ea typeface="Open Sans"/>
              <a:cs typeface="Open Sans"/>
              <a:sym typeface="Open Sans"/>
            </a:endParaRPr>
          </a:p>
        </p:txBody>
      </p:sp>
      <p:cxnSp>
        <p:nvCxnSpPr>
          <p:cNvPr id="45" name="Google Shape;45;p6"/>
          <p:cNvCxnSpPr/>
          <p:nvPr/>
        </p:nvCxnSpPr>
        <p:spPr>
          <a:xfrm>
            <a:off x="1951465" y="146325"/>
            <a:ext cx="7045800" cy="0"/>
          </a:xfrm>
          <a:prstGeom prst="straightConnector1">
            <a:avLst/>
          </a:prstGeom>
          <a:noFill/>
          <a:ln cap="flat" cmpd="sng" w="9525">
            <a:solidFill>
              <a:schemeClr val="accent3"/>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7"/>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lvl1pPr lvl="0" rtl="0">
              <a:buNone/>
              <a:defRPr b="1" sz="700"/>
            </a:lvl1pPr>
            <a:lvl2pPr lvl="1" rtl="0">
              <a:buNone/>
              <a:defRPr b="1" sz="700"/>
            </a:lvl2pPr>
            <a:lvl3pPr lvl="2" rtl="0">
              <a:buNone/>
              <a:defRPr b="1" sz="700"/>
            </a:lvl3pPr>
            <a:lvl4pPr lvl="3" rtl="0">
              <a:buNone/>
              <a:defRPr b="1" sz="700"/>
            </a:lvl4pPr>
            <a:lvl5pPr lvl="4" rtl="0">
              <a:buNone/>
              <a:defRPr b="1" sz="700"/>
            </a:lvl5pPr>
            <a:lvl6pPr lvl="5" rtl="0">
              <a:buNone/>
              <a:defRPr b="1" sz="700"/>
            </a:lvl6pPr>
            <a:lvl7pPr lvl="6" rtl="0">
              <a:buNone/>
              <a:defRPr b="1" sz="700"/>
            </a:lvl7pPr>
            <a:lvl8pPr lvl="7" rtl="0">
              <a:buNone/>
              <a:defRPr b="1" sz="700"/>
            </a:lvl8pPr>
            <a:lvl9pPr lvl="8" rtl="0">
              <a:buNone/>
              <a:defRPr b="1" sz="700"/>
            </a:lvl9pPr>
          </a:lstStyle>
          <a:p>
            <a:pPr indent="0" lvl="0" marL="0" rtl="0" algn="r">
              <a:spcBef>
                <a:spcPts val="0"/>
              </a:spcBef>
              <a:spcAft>
                <a:spcPts val="0"/>
              </a:spcAft>
              <a:buNone/>
            </a:pPr>
            <a:fld id="{00000000-1234-1234-1234-123412341234}" type="slidenum">
              <a:rPr lang="it"/>
              <a:t>‹#›</a:t>
            </a:fld>
            <a:endParaRPr b="0" sz="100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51" name="Shape 51"/>
        <p:cNvGrpSpPr/>
        <p:nvPr/>
      </p:nvGrpSpPr>
      <p:grpSpPr>
        <a:xfrm>
          <a:off x="0" y="0"/>
          <a:ext cx="0" cy="0"/>
          <a:chOff x="0" y="0"/>
          <a:chExt cx="0" cy="0"/>
        </a:xfrm>
      </p:grpSpPr>
      <p:sp>
        <p:nvSpPr>
          <p:cNvPr id="52" name="Google Shape;52;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53" name="Google Shape;5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sp>
        <p:nvSpPr>
          <p:cNvPr id="55" name="Google Shape;55;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6" name="Google Shape;56;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7" name="Google Shape;57;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8" name="Google Shape;58;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9" name="Google Shape;5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0" name="Google Shape;6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b="1" sz="700">
                <a:solidFill>
                  <a:schemeClr val="lt1"/>
                </a:solidFill>
              </a:defRPr>
            </a:lvl1pPr>
            <a:lvl2pPr lvl="1">
              <a:buNone/>
              <a:defRPr b="1" sz="700">
                <a:solidFill>
                  <a:schemeClr val="lt1"/>
                </a:solidFill>
              </a:defRPr>
            </a:lvl2pPr>
            <a:lvl3pPr lvl="2">
              <a:buNone/>
              <a:defRPr b="1" sz="700">
                <a:solidFill>
                  <a:schemeClr val="lt1"/>
                </a:solidFill>
              </a:defRPr>
            </a:lvl3pPr>
            <a:lvl4pPr lvl="3">
              <a:buNone/>
              <a:defRPr b="1" sz="700">
                <a:solidFill>
                  <a:schemeClr val="lt1"/>
                </a:solidFill>
              </a:defRPr>
            </a:lvl4pPr>
            <a:lvl5pPr lvl="4">
              <a:buNone/>
              <a:defRPr b="1" sz="700">
                <a:solidFill>
                  <a:schemeClr val="lt1"/>
                </a:solidFill>
              </a:defRPr>
            </a:lvl5pPr>
            <a:lvl6pPr lvl="5">
              <a:buNone/>
              <a:defRPr b="1" sz="700">
                <a:solidFill>
                  <a:schemeClr val="lt1"/>
                </a:solidFill>
              </a:defRPr>
            </a:lvl6pPr>
            <a:lvl7pPr lvl="6">
              <a:buNone/>
              <a:defRPr b="1" sz="700">
                <a:solidFill>
                  <a:schemeClr val="lt1"/>
                </a:solidFill>
              </a:defRPr>
            </a:lvl7pPr>
            <a:lvl8pPr lvl="7">
              <a:buNone/>
              <a:defRPr b="1" sz="700">
                <a:solidFill>
                  <a:schemeClr val="lt1"/>
                </a:solidFill>
              </a:defRPr>
            </a:lvl8pPr>
            <a:lvl9pPr lvl="8">
              <a:buNone/>
              <a:defRPr b="1" sz="700">
                <a:solidFill>
                  <a:schemeClr val="lt1"/>
                </a:solidFil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1" name="Shape 61"/>
        <p:cNvGrpSpPr/>
        <p:nvPr/>
      </p:nvGrpSpPr>
      <p:grpSpPr>
        <a:xfrm>
          <a:off x="0" y="0"/>
          <a:ext cx="0" cy="0"/>
          <a:chOff x="0" y="0"/>
          <a:chExt cx="0" cy="0"/>
        </a:xfrm>
      </p:grpSpPr>
      <p:sp>
        <p:nvSpPr>
          <p:cNvPr id="62" name="Google Shape;62;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63" name="Google Shape;63;p10"/>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0"/>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lvl1pPr lvl="0" rtl="0">
              <a:buNone/>
              <a:defRPr b="1" sz="700"/>
            </a:lvl1pPr>
            <a:lvl2pPr lvl="1" rtl="0">
              <a:buNone/>
              <a:defRPr b="1" sz="700"/>
            </a:lvl2pPr>
            <a:lvl3pPr lvl="2" rtl="0">
              <a:buNone/>
              <a:defRPr b="1" sz="700"/>
            </a:lvl3pPr>
            <a:lvl4pPr lvl="3" rtl="0">
              <a:buNone/>
              <a:defRPr b="1" sz="700"/>
            </a:lvl4pPr>
            <a:lvl5pPr lvl="4" rtl="0">
              <a:buNone/>
              <a:defRPr b="1" sz="700"/>
            </a:lvl5pPr>
            <a:lvl6pPr lvl="5" rtl="0">
              <a:buNone/>
              <a:defRPr b="1" sz="700"/>
            </a:lvl6pPr>
            <a:lvl7pPr lvl="6" rtl="0">
              <a:buNone/>
              <a:defRPr b="1" sz="700"/>
            </a:lvl7pPr>
            <a:lvl8pPr lvl="7" rtl="0">
              <a:buNone/>
              <a:defRPr b="1" sz="700"/>
            </a:lvl8pPr>
            <a:lvl9pPr lvl="8" rtl="0">
              <a:buNone/>
              <a:defRPr b="1" sz="700"/>
            </a:lvl9pPr>
          </a:lstStyle>
          <a:p>
            <a:pPr indent="0" lvl="0" marL="0" rtl="0" algn="r">
              <a:spcBef>
                <a:spcPts val="0"/>
              </a:spcBef>
              <a:spcAft>
                <a:spcPts val="0"/>
              </a:spcAft>
              <a:buNone/>
            </a:pPr>
            <a:fld id="{00000000-1234-1234-1234-123412341234}" type="slidenum">
              <a:rPr lang="it"/>
              <a:t>‹#›</a:t>
            </a:fld>
            <a:endParaRPr b="0" sz="1000"/>
          </a:p>
        </p:txBody>
      </p:sp>
      <p:sp>
        <p:nvSpPr>
          <p:cNvPr id="65" name="Google Shape;65;p10"/>
          <p:cNvSpPr txBox="1"/>
          <p:nvPr/>
        </p:nvSpPr>
        <p:spPr>
          <a:xfrm>
            <a:off x="76200" y="-7575"/>
            <a:ext cx="22377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700">
                <a:solidFill>
                  <a:schemeClr val="dk2"/>
                </a:solidFill>
                <a:latin typeface="Open Sans"/>
                <a:ea typeface="Open Sans"/>
                <a:cs typeface="Open Sans"/>
                <a:sym typeface="Open Sans"/>
              </a:rPr>
              <a:t>MONICA PERRERO - UX LAB - 2021/2022</a:t>
            </a:r>
            <a:endParaRPr b="1" sz="700">
              <a:solidFill>
                <a:schemeClr val="dk2"/>
              </a:solidFill>
              <a:latin typeface="Open Sans"/>
              <a:ea typeface="Open Sans"/>
              <a:cs typeface="Open Sans"/>
              <a:sym typeface="Open Sans"/>
            </a:endParaRPr>
          </a:p>
        </p:txBody>
      </p:sp>
      <p:cxnSp>
        <p:nvCxnSpPr>
          <p:cNvPr id="66" name="Google Shape;66;p10"/>
          <p:cNvCxnSpPr/>
          <p:nvPr/>
        </p:nvCxnSpPr>
        <p:spPr>
          <a:xfrm>
            <a:off x="1951465" y="146325"/>
            <a:ext cx="7045800" cy="0"/>
          </a:xfrm>
          <a:prstGeom prst="straightConnector1">
            <a:avLst/>
          </a:prstGeom>
          <a:noFill/>
          <a:ln cap="flat" cmpd="sng" w="9525">
            <a:solidFill>
              <a:schemeClr val="accent3"/>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9.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5.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4.png"/><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1.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7.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5.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6.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3.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8.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9.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5.png"/><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3"/>
          <p:cNvSpPr txBox="1"/>
          <p:nvPr>
            <p:ph type="ctrTitle"/>
          </p:nvPr>
        </p:nvSpPr>
        <p:spPr>
          <a:xfrm>
            <a:off x="1003650" y="17517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it" sz="6000"/>
              <a:t>UX Lab</a:t>
            </a:r>
            <a:endParaRPr sz="6000"/>
          </a:p>
        </p:txBody>
      </p:sp>
      <p:sp>
        <p:nvSpPr>
          <p:cNvPr id="80" name="Google Shape;80;p13"/>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lnSpcReduction="10000"/>
          </a:bodyPr>
          <a:lstStyle/>
          <a:p>
            <a:pPr indent="0" lvl="0" marL="0" rtl="0" algn="ctr">
              <a:spcBef>
                <a:spcPts val="0"/>
              </a:spcBef>
              <a:spcAft>
                <a:spcPts val="0"/>
              </a:spcAft>
              <a:buNone/>
            </a:pPr>
            <a:r>
              <a:rPr lang="it"/>
              <a:t>Monica Perrero</a:t>
            </a:r>
            <a:endParaRPr/>
          </a:p>
          <a:p>
            <a:pPr indent="0" lvl="0" marL="0" rtl="0" algn="ctr">
              <a:spcBef>
                <a:spcPts val="0"/>
              </a:spcBef>
              <a:spcAft>
                <a:spcPts val="0"/>
              </a:spcAft>
              <a:buNone/>
            </a:pPr>
            <a:r>
              <a:rPr lang="it" sz="1800"/>
              <a:t>AA. 2021-2022</a:t>
            </a:r>
            <a:endParaRPr sz="1800"/>
          </a:p>
        </p:txBody>
      </p:sp>
      <p:pic>
        <p:nvPicPr>
          <p:cNvPr id="81" name="Google Shape;81;p13"/>
          <p:cNvPicPr preferRelativeResize="0"/>
          <p:nvPr/>
        </p:nvPicPr>
        <p:blipFill>
          <a:blip r:embed="rId3">
            <a:alphaModFix/>
          </a:blip>
          <a:stretch>
            <a:fillRect/>
          </a:stretch>
        </p:blipFill>
        <p:spPr>
          <a:xfrm>
            <a:off x="3956000" y="526325"/>
            <a:ext cx="1173149" cy="948575"/>
          </a:xfrm>
          <a:prstGeom prst="rect">
            <a:avLst/>
          </a:prstGeom>
          <a:noFill/>
          <a:ln>
            <a:noFill/>
          </a:ln>
        </p:spPr>
      </p:pic>
      <p:cxnSp>
        <p:nvCxnSpPr>
          <p:cNvPr id="82" name="Google Shape;82;p13"/>
          <p:cNvCxnSpPr/>
          <p:nvPr/>
        </p:nvCxnSpPr>
        <p:spPr>
          <a:xfrm>
            <a:off x="5423922" y="3413681"/>
            <a:ext cx="246000" cy="0"/>
          </a:xfrm>
          <a:prstGeom prst="straightConnector1">
            <a:avLst/>
          </a:prstGeom>
          <a:noFill/>
          <a:ln cap="flat" cmpd="sng" w="9525">
            <a:solidFill>
              <a:schemeClr val="accent1"/>
            </a:solidFill>
            <a:prstDash val="solid"/>
            <a:round/>
            <a:headEnd len="sm" w="sm" type="none"/>
            <a:tailEnd len="sm" w="sm" type="none"/>
          </a:ln>
        </p:spPr>
      </p:cxnSp>
      <p:cxnSp>
        <p:nvCxnSpPr>
          <p:cNvPr id="83" name="Google Shape;83;p13"/>
          <p:cNvCxnSpPr/>
          <p:nvPr/>
        </p:nvCxnSpPr>
        <p:spPr>
          <a:xfrm>
            <a:off x="3490444" y="3395044"/>
            <a:ext cx="222300" cy="0"/>
          </a:xfrm>
          <a:prstGeom prst="straightConnector1">
            <a:avLst/>
          </a:prstGeom>
          <a:noFill/>
          <a:ln cap="flat" cmpd="sng" w="9525">
            <a:solidFill>
              <a:schemeClr val="accent1"/>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Google </a:t>
            </a:r>
            <a:r>
              <a:rPr lang="it"/>
              <a:t>sheet/excel</a:t>
            </a:r>
            <a:r>
              <a:rPr lang="it"/>
              <a:t>: utilizzo filtri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159" name="Google Shape;159;p22"/>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160" name="Google Shape;160;p22"/>
          <p:cNvSpPr txBox="1"/>
          <p:nvPr>
            <p:ph idx="1" type="body"/>
          </p:nvPr>
        </p:nvSpPr>
        <p:spPr>
          <a:xfrm>
            <a:off x="311700" y="1266325"/>
            <a:ext cx="80025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Per filtrare tutti i risultati sulla basa di una specifica risposta posso selezionare la funzione filtro.</a:t>
            </a:r>
            <a:endParaRPr/>
          </a:p>
        </p:txBody>
      </p:sp>
      <p:pic>
        <p:nvPicPr>
          <p:cNvPr id="161" name="Google Shape;161;p22"/>
          <p:cNvPicPr preferRelativeResize="0"/>
          <p:nvPr/>
        </p:nvPicPr>
        <p:blipFill>
          <a:blip r:embed="rId3">
            <a:alphaModFix/>
          </a:blip>
          <a:stretch>
            <a:fillRect/>
          </a:stretch>
        </p:blipFill>
        <p:spPr>
          <a:xfrm>
            <a:off x="453713" y="2244724"/>
            <a:ext cx="8236575" cy="16892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3"/>
          <p:cNvSpPr txBox="1"/>
          <p:nvPr>
            <p:ph type="title"/>
          </p:nvPr>
        </p:nvSpPr>
        <p:spPr>
          <a:xfrm>
            <a:off x="311700" y="0"/>
            <a:ext cx="8520600" cy="5143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Questionario utenti fuori sede: risultati</a:t>
            </a:r>
            <a:endParaRPr/>
          </a:p>
        </p:txBody>
      </p:sp>
      <p:sp>
        <p:nvSpPr>
          <p:cNvPr id="167" name="Google Shape;167;p23"/>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Quanto riterresti utile avere un sito dedicato agli studenti fuori sede?</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173" name="Google Shape;173;p24"/>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174" name="Google Shape;174;p24"/>
          <p:cNvPicPr preferRelativeResize="0"/>
          <p:nvPr/>
        </p:nvPicPr>
        <p:blipFill>
          <a:blip r:embed="rId3">
            <a:alphaModFix/>
          </a:blip>
          <a:stretch>
            <a:fillRect/>
          </a:stretch>
        </p:blipFill>
        <p:spPr>
          <a:xfrm>
            <a:off x="387025" y="1645375"/>
            <a:ext cx="8369959" cy="3229530"/>
          </a:xfrm>
          <a:prstGeom prst="rect">
            <a:avLst/>
          </a:prstGeom>
          <a:noFill/>
          <a:ln>
            <a:noFill/>
          </a:ln>
        </p:spPr>
      </p:pic>
      <p:sp>
        <p:nvSpPr>
          <p:cNvPr id="175" name="Google Shape;175;p24"/>
          <p:cNvSpPr/>
          <p:nvPr/>
        </p:nvSpPr>
        <p:spPr>
          <a:xfrm>
            <a:off x="5578000" y="1867150"/>
            <a:ext cx="3311700" cy="3007800"/>
          </a:xfrm>
          <a:prstGeom prst="ellipse">
            <a:avLst/>
          </a:prstGeom>
          <a:no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176" name="Google Shape;176;p24"/>
          <p:cNvSpPr txBox="1"/>
          <p:nvPr/>
        </p:nvSpPr>
        <p:spPr>
          <a:xfrm>
            <a:off x="1593700" y="2289925"/>
            <a:ext cx="3984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highlight>
                  <a:schemeClr val="accent6"/>
                </a:highlight>
                <a:latin typeface="Open Sans"/>
                <a:ea typeface="Open Sans"/>
                <a:cs typeface="Open Sans"/>
                <a:sym typeface="Open Sans"/>
              </a:rPr>
              <a:t>Il 95,5% ritiene utile / molto utile avere un sito dedicato agli studenti fuori sede.</a:t>
            </a:r>
            <a:endParaRPr>
              <a:highlight>
                <a:schemeClr val="accent6"/>
              </a:highlight>
              <a:latin typeface="Open Sans"/>
              <a:ea typeface="Open Sans"/>
              <a:cs typeface="Open Sans"/>
              <a:sym typeface="Open Sans"/>
            </a:endParaRPr>
          </a:p>
          <a:p>
            <a:pPr indent="0" lvl="0" marL="0" rtl="0" algn="l">
              <a:spcBef>
                <a:spcPts val="0"/>
              </a:spcBef>
              <a:spcAft>
                <a:spcPts val="0"/>
              </a:spcAft>
              <a:buNone/>
            </a:pPr>
            <a:r>
              <a:rPr lang="it">
                <a:highlight>
                  <a:schemeClr val="accent6"/>
                </a:highlight>
                <a:latin typeface="Open Sans"/>
                <a:ea typeface="Open Sans"/>
                <a:cs typeface="Open Sans"/>
                <a:sym typeface="Open Sans"/>
              </a:rPr>
              <a:t>Solo il 4,4% lo ritiene poco / per nulla utile.</a:t>
            </a:r>
            <a:endParaRPr>
              <a:highlight>
                <a:schemeClr val="accent6"/>
              </a:highlight>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5"/>
          <p:cNvSpPr txBox="1"/>
          <p:nvPr>
            <p:ph type="title"/>
          </p:nvPr>
        </p:nvSpPr>
        <p:spPr>
          <a:xfrm>
            <a:off x="311700" y="0"/>
            <a:ext cx="8520600" cy="5143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Questionario utenti fuori sede: </a:t>
            </a:r>
            <a:endParaRPr/>
          </a:p>
          <a:p>
            <a:pPr indent="0" lvl="0" marL="0" rtl="0" algn="ctr">
              <a:spcBef>
                <a:spcPts val="0"/>
              </a:spcBef>
              <a:spcAft>
                <a:spcPts val="0"/>
              </a:spcAft>
              <a:buNone/>
            </a:pPr>
            <a:r>
              <a:rPr lang="it"/>
              <a:t>aspetti demografici</a:t>
            </a:r>
            <a:endParaRPr/>
          </a:p>
        </p:txBody>
      </p:sp>
      <p:sp>
        <p:nvSpPr>
          <p:cNvPr id="182" name="Google Shape;182;p25"/>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Aspetti demografici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188" name="Google Shape;188;p26"/>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descr="Grafico delle risposte di Moduli. Titolo della domanda: Da quanto tempo sei uno studente fuori sede? (o per quanto tempo lo sei stato?). Numero di risposte: 90 risposte." id="189" name="Google Shape;189;p26" title="Da quanto tempo sei uno studente fuori sede? (o per quanto tempo lo sei stato?)"/>
          <p:cNvPicPr preferRelativeResize="0"/>
          <p:nvPr/>
        </p:nvPicPr>
        <p:blipFill>
          <a:blip r:embed="rId3">
            <a:alphaModFix/>
          </a:blip>
          <a:stretch>
            <a:fillRect/>
          </a:stretch>
        </p:blipFill>
        <p:spPr>
          <a:xfrm>
            <a:off x="246350" y="1152425"/>
            <a:ext cx="8397102" cy="3534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Aspetti demografici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195" name="Google Shape;195;p27"/>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196" name="Google Shape;196;p27" title="Grafico"/>
          <p:cNvPicPr preferRelativeResize="0"/>
          <p:nvPr/>
        </p:nvPicPr>
        <p:blipFill>
          <a:blip r:embed="rId3">
            <a:alphaModFix/>
          </a:blip>
          <a:stretch>
            <a:fillRect/>
          </a:stretch>
        </p:blipFill>
        <p:spPr>
          <a:xfrm>
            <a:off x="915725" y="1473100"/>
            <a:ext cx="5026326" cy="3107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Aspetti demografici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202" name="Google Shape;202;p28"/>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descr="Grafico delle risposte di Moduli. Titolo della domanda: Quanto dista l'Università che frequenti (o frequentavi) dalla tua città di provenienza?. Numero di risposte: 90 risposte." id="203" name="Google Shape;203;p28" title="Quanto dista l'Università che frequenti (o frequentavi) dalla tua città di provenienza?"/>
          <p:cNvPicPr preferRelativeResize="0"/>
          <p:nvPr/>
        </p:nvPicPr>
        <p:blipFill>
          <a:blip r:embed="rId3">
            <a:alphaModFix/>
          </a:blip>
          <a:stretch>
            <a:fillRect/>
          </a:stretch>
        </p:blipFill>
        <p:spPr>
          <a:xfrm>
            <a:off x="464888" y="1190913"/>
            <a:ext cx="8214236" cy="345735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Aspetti demografici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209" name="Google Shape;209;p29"/>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descr="Grafico delle risposte di Moduli. Titolo della domanda: In media, quanto spesso torni (o tornavi) nella tua città di provenienza?. Numero di risposte: 90 risposte." id="210" name="Google Shape;210;p29" title="In media, quanto spesso torni (o tornavi) nella tua città di provenienza?"/>
          <p:cNvPicPr preferRelativeResize="0"/>
          <p:nvPr/>
        </p:nvPicPr>
        <p:blipFill>
          <a:blip r:embed="rId3">
            <a:alphaModFix/>
          </a:blip>
          <a:stretch>
            <a:fillRect/>
          </a:stretch>
        </p:blipFill>
        <p:spPr>
          <a:xfrm>
            <a:off x="464888" y="1105200"/>
            <a:ext cx="8214236" cy="345735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Aspetti demografici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216" name="Google Shape;216;p30"/>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descr="Grafico delle risposte di Moduli. Titolo della domanda: Sesso. Numero di risposte: 90 risposte." id="217" name="Google Shape;217;p30" title="Sesso"/>
          <p:cNvPicPr preferRelativeResize="0"/>
          <p:nvPr/>
        </p:nvPicPr>
        <p:blipFill>
          <a:blip r:embed="rId3">
            <a:alphaModFix/>
          </a:blip>
          <a:stretch>
            <a:fillRect/>
          </a:stretch>
        </p:blipFill>
        <p:spPr>
          <a:xfrm>
            <a:off x="464888" y="1190913"/>
            <a:ext cx="8214236" cy="345735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Aspetti demografici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223" name="Google Shape;223;p31"/>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descr="Grafico delle risposte di Moduli. Titolo della domanda: Età. Numero di risposte: 90 risposte." id="224" name="Google Shape;224;p31" title="Età"/>
          <p:cNvPicPr preferRelativeResize="0"/>
          <p:nvPr/>
        </p:nvPicPr>
        <p:blipFill>
          <a:blip r:embed="rId3">
            <a:alphaModFix/>
          </a:blip>
          <a:stretch>
            <a:fillRect/>
          </a:stretch>
        </p:blipFill>
        <p:spPr>
          <a:xfrm>
            <a:off x="618075" y="1190913"/>
            <a:ext cx="8214236" cy="345735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4"/>
          <p:cNvSpPr txBox="1"/>
          <p:nvPr>
            <p:ph type="title"/>
          </p:nvPr>
        </p:nvSpPr>
        <p:spPr>
          <a:xfrm>
            <a:off x="311700" y="0"/>
            <a:ext cx="8520600" cy="5143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Questionari: analisi risultati</a:t>
            </a:r>
            <a:endParaRPr/>
          </a:p>
        </p:txBody>
      </p:sp>
      <p:sp>
        <p:nvSpPr>
          <p:cNvPr id="89" name="Google Shape;89;p14"/>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Aspetti demografici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230" name="Google Shape;230;p32"/>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descr="Grafico delle risposte di Moduli. Titolo della domanda: Luogo di provenienza. Numero di risposte: 90 risposte." id="231" name="Google Shape;231;p32" title="Luogo di provenienza"/>
          <p:cNvPicPr preferRelativeResize="0"/>
          <p:nvPr/>
        </p:nvPicPr>
        <p:blipFill>
          <a:blip r:embed="rId3">
            <a:alphaModFix/>
          </a:blip>
          <a:stretch>
            <a:fillRect/>
          </a:stretch>
        </p:blipFill>
        <p:spPr>
          <a:xfrm>
            <a:off x="399025" y="1190913"/>
            <a:ext cx="8214236" cy="345735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Aspetti demografici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237" name="Google Shape;237;p33"/>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descr="Grafico delle risposte di Moduli. Titolo della domanda: Professione. Numero di risposte: 90 risposte." id="238" name="Google Shape;238;p33" title="Professione"/>
          <p:cNvPicPr preferRelativeResize="0"/>
          <p:nvPr/>
        </p:nvPicPr>
        <p:blipFill>
          <a:blip r:embed="rId3">
            <a:alphaModFix/>
          </a:blip>
          <a:stretch>
            <a:fillRect/>
          </a:stretch>
        </p:blipFill>
        <p:spPr>
          <a:xfrm>
            <a:off x="575150" y="1152425"/>
            <a:ext cx="7751020" cy="36862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4"/>
          <p:cNvSpPr txBox="1"/>
          <p:nvPr>
            <p:ph type="title"/>
          </p:nvPr>
        </p:nvSpPr>
        <p:spPr>
          <a:xfrm>
            <a:off x="311700" y="0"/>
            <a:ext cx="8520600" cy="5143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Questionario utenti fuori sede: </a:t>
            </a:r>
            <a:endParaRPr/>
          </a:p>
          <a:p>
            <a:pPr indent="0" lvl="0" marL="0" rtl="0" algn="ctr">
              <a:spcBef>
                <a:spcPts val="0"/>
              </a:spcBef>
              <a:spcAft>
                <a:spcPts val="0"/>
              </a:spcAft>
              <a:buNone/>
            </a:pPr>
            <a:r>
              <a:rPr lang="it"/>
              <a:t>prima di iniziare</a:t>
            </a:r>
            <a:endParaRPr/>
          </a:p>
        </p:txBody>
      </p:sp>
      <p:sp>
        <p:nvSpPr>
          <p:cNvPr id="244" name="Google Shape;244;p34"/>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Prima di iniziare</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250" name="Google Shape;250;p35"/>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251" name="Google Shape;251;p35" title="Grafico"/>
          <p:cNvPicPr preferRelativeResize="0"/>
          <p:nvPr/>
        </p:nvPicPr>
        <p:blipFill>
          <a:blip r:embed="rId3">
            <a:alphaModFix/>
          </a:blip>
          <a:stretch>
            <a:fillRect/>
          </a:stretch>
        </p:blipFill>
        <p:spPr>
          <a:xfrm>
            <a:off x="152400" y="1674513"/>
            <a:ext cx="4042951" cy="2501912"/>
          </a:xfrm>
          <a:prstGeom prst="rect">
            <a:avLst/>
          </a:prstGeom>
          <a:noFill/>
          <a:ln>
            <a:noFill/>
          </a:ln>
        </p:spPr>
      </p:pic>
      <p:pic>
        <p:nvPicPr>
          <p:cNvPr id="252" name="Google Shape;252;p35" title="Grafico"/>
          <p:cNvPicPr preferRelativeResize="0"/>
          <p:nvPr/>
        </p:nvPicPr>
        <p:blipFill>
          <a:blip r:embed="rId4">
            <a:alphaModFix/>
          </a:blip>
          <a:stretch>
            <a:fillRect/>
          </a:stretch>
        </p:blipFill>
        <p:spPr>
          <a:xfrm>
            <a:off x="4487825" y="1674525"/>
            <a:ext cx="4344474" cy="2687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Prima di iniziare</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258" name="Google Shape;258;p36"/>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259" name="Google Shape;259;p36" title="Grafico"/>
          <p:cNvPicPr preferRelativeResize="0"/>
          <p:nvPr/>
        </p:nvPicPr>
        <p:blipFill>
          <a:blip r:embed="rId3">
            <a:alphaModFix/>
          </a:blip>
          <a:stretch>
            <a:fillRect/>
          </a:stretch>
        </p:blipFill>
        <p:spPr>
          <a:xfrm>
            <a:off x="152400" y="1476650"/>
            <a:ext cx="4419600" cy="2735299"/>
          </a:xfrm>
          <a:prstGeom prst="rect">
            <a:avLst/>
          </a:prstGeom>
          <a:noFill/>
          <a:ln>
            <a:noFill/>
          </a:ln>
        </p:spPr>
      </p:pic>
      <p:pic>
        <p:nvPicPr>
          <p:cNvPr id="260" name="Google Shape;260;p36" title="Grafico"/>
          <p:cNvPicPr preferRelativeResize="0"/>
          <p:nvPr/>
        </p:nvPicPr>
        <p:blipFill>
          <a:blip r:embed="rId4">
            <a:alphaModFix/>
          </a:blip>
          <a:stretch>
            <a:fillRect/>
          </a:stretch>
        </p:blipFill>
        <p:spPr>
          <a:xfrm>
            <a:off x="4572000" y="1509801"/>
            <a:ext cx="4551651" cy="281958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Prima di iniziare</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266" name="Google Shape;266;p37"/>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267" name="Google Shape;267;p37" title="Grafico"/>
          <p:cNvPicPr preferRelativeResize="0"/>
          <p:nvPr/>
        </p:nvPicPr>
        <p:blipFill>
          <a:blip r:embed="rId3">
            <a:alphaModFix/>
          </a:blip>
          <a:stretch>
            <a:fillRect/>
          </a:stretch>
        </p:blipFill>
        <p:spPr>
          <a:xfrm>
            <a:off x="105425" y="1281325"/>
            <a:ext cx="3964802" cy="2453000"/>
          </a:xfrm>
          <a:prstGeom prst="rect">
            <a:avLst/>
          </a:prstGeom>
          <a:noFill/>
          <a:ln>
            <a:noFill/>
          </a:ln>
        </p:spPr>
      </p:pic>
      <p:pic>
        <p:nvPicPr>
          <p:cNvPr id="268" name="Google Shape;268;p37" title="Grafico"/>
          <p:cNvPicPr preferRelativeResize="0"/>
          <p:nvPr/>
        </p:nvPicPr>
        <p:blipFill>
          <a:blip r:embed="rId4">
            <a:alphaModFix/>
          </a:blip>
          <a:stretch>
            <a:fillRect/>
          </a:stretch>
        </p:blipFill>
        <p:spPr>
          <a:xfrm>
            <a:off x="4222627" y="1213238"/>
            <a:ext cx="4768974" cy="295188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Prima di iniziare</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274" name="Google Shape;274;p38"/>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275" name="Google Shape;275;p38" title="Grafico"/>
          <p:cNvPicPr preferRelativeResize="0"/>
          <p:nvPr/>
        </p:nvPicPr>
        <p:blipFill>
          <a:blip r:embed="rId3">
            <a:alphaModFix/>
          </a:blip>
          <a:stretch>
            <a:fillRect/>
          </a:stretch>
        </p:blipFill>
        <p:spPr>
          <a:xfrm>
            <a:off x="152400" y="1304825"/>
            <a:ext cx="4596826" cy="2852249"/>
          </a:xfrm>
          <a:prstGeom prst="rect">
            <a:avLst/>
          </a:prstGeom>
          <a:noFill/>
          <a:ln>
            <a:noFill/>
          </a:ln>
        </p:spPr>
      </p:pic>
      <p:pic>
        <p:nvPicPr>
          <p:cNvPr id="276" name="Google Shape;276;p38" title="Grafico"/>
          <p:cNvPicPr preferRelativeResize="0"/>
          <p:nvPr/>
        </p:nvPicPr>
        <p:blipFill>
          <a:blip r:embed="rId4">
            <a:alphaModFix/>
          </a:blip>
          <a:stretch>
            <a:fillRect/>
          </a:stretch>
        </p:blipFill>
        <p:spPr>
          <a:xfrm>
            <a:off x="4943875" y="1304825"/>
            <a:ext cx="4047724" cy="25068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sz="3488"/>
              <a:t>Prima di iniziare: principali aspetti presi in considerazione</a:t>
            </a:r>
            <a:endParaRPr sz="3488"/>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282" name="Google Shape;282;p39"/>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283" name="Google Shape;283;p39"/>
          <p:cNvSpPr txBox="1"/>
          <p:nvPr>
            <p:ph idx="1" type="body"/>
          </p:nvPr>
        </p:nvSpPr>
        <p:spPr>
          <a:xfrm>
            <a:off x="311700" y="1266325"/>
            <a:ext cx="5058600" cy="3302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it"/>
              <a:t>Ricerca casa (85,6%)</a:t>
            </a:r>
            <a:endParaRPr/>
          </a:p>
          <a:p>
            <a:pPr indent="0" lvl="0" marL="0" rtl="0" algn="l">
              <a:spcBef>
                <a:spcPts val="1200"/>
              </a:spcBef>
              <a:spcAft>
                <a:spcPts val="0"/>
              </a:spcAft>
              <a:buNone/>
            </a:pPr>
            <a:r>
              <a:rPr lang="it"/>
              <a:t>Organizzazione trasloco (81,1%)</a:t>
            </a:r>
            <a:endParaRPr/>
          </a:p>
          <a:p>
            <a:pPr indent="0" lvl="0" marL="0" rtl="0" algn="l">
              <a:spcBef>
                <a:spcPts val="1200"/>
              </a:spcBef>
              <a:spcAft>
                <a:spcPts val="0"/>
              </a:spcAft>
              <a:buNone/>
            </a:pPr>
            <a:r>
              <a:rPr lang="it"/>
              <a:t>Agevolazioni / borse di studio (71,1%)</a:t>
            </a:r>
            <a:endParaRPr/>
          </a:p>
          <a:p>
            <a:pPr indent="0" lvl="0" marL="0" rtl="0" algn="l">
              <a:spcBef>
                <a:spcPts val="1200"/>
              </a:spcBef>
              <a:spcAft>
                <a:spcPts val="0"/>
              </a:spcAft>
              <a:buNone/>
            </a:pPr>
            <a:r>
              <a:rPr lang="it"/>
              <a:t>Organizzazione spostamenti (62,2%)</a:t>
            </a:r>
            <a:endParaRPr/>
          </a:p>
          <a:p>
            <a:pPr indent="0" lvl="0" marL="0" rtl="0" algn="l">
              <a:spcBef>
                <a:spcPts val="1200"/>
              </a:spcBef>
              <a:spcAft>
                <a:spcPts val="0"/>
              </a:spcAft>
              <a:buNone/>
            </a:pPr>
            <a:r>
              <a:rPr lang="it"/>
              <a:t>Informazioni sulla città (62,2%)</a:t>
            </a:r>
            <a:endParaRPr/>
          </a:p>
          <a:p>
            <a:pPr indent="0" lvl="0" marL="0" rtl="0" algn="l">
              <a:spcBef>
                <a:spcPts val="1200"/>
              </a:spcBef>
              <a:spcAft>
                <a:spcPts val="0"/>
              </a:spcAft>
              <a:buNone/>
            </a:pPr>
            <a:r>
              <a:rPr lang="it"/>
              <a:t>Ricerca coinquilini (41,1%)</a:t>
            </a:r>
            <a:endParaRPr/>
          </a:p>
          <a:p>
            <a:pPr indent="0" lvl="0" marL="0" rtl="0" algn="l">
              <a:spcBef>
                <a:spcPts val="1200"/>
              </a:spcBef>
              <a:spcAft>
                <a:spcPts val="0"/>
              </a:spcAft>
              <a:buNone/>
            </a:pPr>
            <a:r>
              <a:rPr lang="it"/>
              <a:t>Ricerca lavoro (32,2%)</a:t>
            </a:r>
            <a:endParaRPr/>
          </a:p>
          <a:p>
            <a:pPr indent="0" lvl="0" marL="0" rtl="0" algn="l">
              <a:spcBef>
                <a:spcPts val="1200"/>
              </a:spcBef>
              <a:spcAft>
                <a:spcPts val="1200"/>
              </a:spcAft>
              <a:buNone/>
            </a:pPr>
            <a:r>
              <a:rPr lang="it"/>
              <a:t>Aspetti sanitari (26,7%)</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Altri aspetti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289" name="Google Shape;289;p40"/>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290" name="Google Shape;290;p40"/>
          <p:cNvSpPr txBox="1"/>
          <p:nvPr>
            <p:ph idx="1" type="body"/>
          </p:nvPr>
        </p:nvSpPr>
        <p:spPr>
          <a:xfrm>
            <a:off x="311700" y="1266325"/>
            <a:ext cx="7509300" cy="3302700"/>
          </a:xfrm>
          <a:prstGeom prst="rect">
            <a:avLst/>
          </a:prstGeom>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SzPts val="1800"/>
              <a:buChar char="●"/>
            </a:pPr>
            <a:r>
              <a:rPr lang="it"/>
              <a:t>Ricerca residenza universitaria, passare le selezioni per università a numero programmato</a:t>
            </a:r>
            <a:endParaRPr/>
          </a:p>
          <a:p>
            <a:pPr indent="-342900" lvl="0" marL="457200" marR="0" rtl="0" algn="l">
              <a:lnSpc>
                <a:spcPct val="115000"/>
              </a:lnSpc>
              <a:spcBef>
                <a:spcPts val="0"/>
              </a:spcBef>
              <a:spcAft>
                <a:spcPts val="0"/>
              </a:spcAft>
              <a:buSzPts val="1800"/>
              <a:buChar char="●"/>
            </a:pPr>
            <a:r>
              <a:rPr lang="it"/>
              <a:t>Fornire tutta la documentazione necessaria per essere ammessa in residenza universitaria</a:t>
            </a:r>
            <a:endParaRPr/>
          </a:p>
          <a:p>
            <a:pPr indent="-342900" lvl="0" marL="457200" marR="0" rtl="0" algn="l">
              <a:lnSpc>
                <a:spcPct val="115000"/>
              </a:lnSpc>
              <a:spcBef>
                <a:spcPts val="0"/>
              </a:spcBef>
              <a:spcAft>
                <a:spcPts val="0"/>
              </a:spcAft>
              <a:buSzPts val="1800"/>
              <a:buChar char="●"/>
            </a:pPr>
            <a:r>
              <a:rPr lang="it"/>
              <a:t>Documento di residenza</a:t>
            </a:r>
            <a:endParaRPr/>
          </a:p>
          <a:p>
            <a:pPr indent="-342900" lvl="0" marL="457200" marR="0" rtl="0" algn="l">
              <a:lnSpc>
                <a:spcPct val="115000"/>
              </a:lnSpc>
              <a:spcBef>
                <a:spcPts val="0"/>
              </a:spcBef>
              <a:spcAft>
                <a:spcPts val="0"/>
              </a:spcAft>
              <a:buSzPts val="1800"/>
              <a:buChar char="●"/>
            </a:pPr>
            <a:r>
              <a:rPr lang="it"/>
              <a:t>Immatricolazione e richiesta borsa di studio</a:t>
            </a:r>
            <a:endParaRPr/>
          </a:p>
          <a:p>
            <a:pPr indent="-342900" lvl="0" marL="457200" marR="0" rtl="0" algn="l">
              <a:lnSpc>
                <a:spcPct val="115000"/>
              </a:lnSpc>
              <a:spcBef>
                <a:spcPts val="0"/>
              </a:spcBef>
              <a:spcAft>
                <a:spcPts val="0"/>
              </a:spcAft>
              <a:buSzPts val="1800"/>
              <a:buChar char="●"/>
            </a:pPr>
            <a:r>
              <a:rPr lang="it"/>
              <a:t>Caparra, visita alle case dispendiosa</a:t>
            </a:r>
            <a:endParaRPr/>
          </a:p>
          <a:p>
            <a:pPr indent="-342900" lvl="0" marL="457200" marR="0" rtl="0" algn="l">
              <a:lnSpc>
                <a:spcPct val="115000"/>
              </a:lnSpc>
              <a:spcBef>
                <a:spcPts val="0"/>
              </a:spcBef>
              <a:spcAft>
                <a:spcPts val="0"/>
              </a:spcAft>
              <a:buSzPts val="1800"/>
              <a:buChar char="●"/>
            </a:pPr>
            <a:r>
              <a:rPr lang="it"/>
              <a:t>Tasse universitarie</a:t>
            </a:r>
            <a:endParaRPr/>
          </a:p>
          <a:p>
            <a:pPr indent="-342900" lvl="0" marL="457200" marR="0" rtl="0" algn="l">
              <a:lnSpc>
                <a:spcPct val="115000"/>
              </a:lnSpc>
              <a:spcBef>
                <a:spcPts val="0"/>
              </a:spcBef>
              <a:spcAft>
                <a:spcPts val="0"/>
              </a:spcAft>
              <a:buSzPts val="1800"/>
              <a:buChar char="●"/>
            </a:pPr>
            <a:r>
              <a:rPr lang="it"/>
              <a:t>Immatricolazione, contratto d’affitto, intestazione bollette…</a:t>
            </a:r>
            <a:endParaRPr/>
          </a:p>
          <a:p>
            <a:pPr indent="-342900" lvl="0" marL="457200" marR="0" rtl="0" algn="l">
              <a:lnSpc>
                <a:spcPct val="115000"/>
              </a:lnSpc>
              <a:spcBef>
                <a:spcPts val="0"/>
              </a:spcBef>
              <a:spcAft>
                <a:spcPts val="0"/>
              </a:spcAft>
              <a:buSzPts val="1800"/>
              <a:buChar char="●"/>
            </a:pPr>
            <a:r>
              <a:rPr lang="it"/>
              <a:t>Immatricolazione in università</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Canali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296" name="Google Shape;296;p41"/>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297" name="Google Shape;297;p41"/>
          <p:cNvPicPr preferRelativeResize="0"/>
          <p:nvPr/>
        </p:nvPicPr>
        <p:blipFill>
          <a:blip r:embed="rId3">
            <a:alphaModFix/>
          </a:blip>
          <a:stretch>
            <a:fillRect/>
          </a:stretch>
        </p:blipFill>
        <p:spPr>
          <a:xfrm>
            <a:off x="758450" y="1152425"/>
            <a:ext cx="7760580" cy="36862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Modalità di rappresentazione dei risultati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95" name="Google Shape;95;p15"/>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96" name="Google Shape;96;p15"/>
          <p:cNvSpPr txBox="1"/>
          <p:nvPr>
            <p:ph idx="1" type="body"/>
          </p:nvPr>
        </p:nvSpPr>
        <p:spPr>
          <a:xfrm>
            <a:off x="311700" y="1266325"/>
            <a:ext cx="80025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La maggior parte degli strumenti per la realizzazione di sondaggi, oltre a fornire i dati “grezzi”, aggrega i dati in grafici di semplice consultazione per l’utente finale.</a:t>
            </a:r>
            <a:endParaRPr/>
          </a:p>
          <a:p>
            <a:pPr indent="0" lvl="0" marL="0" rtl="0" algn="l">
              <a:spcBef>
                <a:spcPts val="1200"/>
              </a:spcBef>
              <a:spcAft>
                <a:spcPts val="0"/>
              </a:spcAft>
              <a:buNone/>
            </a:pPr>
            <a:r>
              <a:rPr lang="it"/>
              <a:t>Alcuni strumenti, come Google Moduli, forniscono un’elaborazione dei dati a livello base: per individuare interpretazioni dei dati più complesse è necessario lavorare sui dati grezzi originali.</a:t>
            </a:r>
            <a:endParaRPr/>
          </a:p>
          <a:p>
            <a:pPr indent="0" lvl="0" marL="0" rtl="0" algn="l">
              <a:spcBef>
                <a:spcPts val="1200"/>
              </a:spcBef>
              <a:spcAft>
                <a:spcPts val="1200"/>
              </a:spcAft>
              <a:buNone/>
            </a:pPr>
            <a:r>
              <a:rPr lang="it"/>
              <a:t>Altri strumenti più avanzati, come ad esempio Survey Monkey, consentono di applicare filtri e non necessitano di elaborazioni particolari da parte del ricercatore.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Aspetti pratici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303" name="Google Shape;303;p42"/>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04" name="Google Shape;304;p42" title="Grafico"/>
          <p:cNvPicPr preferRelativeResize="0"/>
          <p:nvPr/>
        </p:nvPicPr>
        <p:blipFill>
          <a:blip r:embed="rId3">
            <a:alphaModFix/>
          </a:blip>
          <a:stretch>
            <a:fillRect/>
          </a:stretch>
        </p:blipFill>
        <p:spPr>
          <a:xfrm>
            <a:off x="152400" y="1304825"/>
            <a:ext cx="4270950" cy="2640874"/>
          </a:xfrm>
          <a:prstGeom prst="rect">
            <a:avLst/>
          </a:prstGeom>
          <a:noFill/>
          <a:ln>
            <a:noFill/>
          </a:ln>
        </p:spPr>
      </p:pic>
      <p:pic>
        <p:nvPicPr>
          <p:cNvPr id="305" name="Google Shape;305;p42" title="Grafico"/>
          <p:cNvPicPr preferRelativeResize="0"/>
          <p:nvPr/>
        </p:nvPicPr>
        <p:blipFill>
          <a:blip r:embed="rId4">
            <a:alphaModFix/>
          </a:blip>
          <a:stretch>
            <a:fillRect/>
          </a:stretch>
        </p:blipFill>
        <p:spPr>
          <a:xfrm>
            <a:off x="4575750" y="1304825"/>
            <a:ext cx="4415851" cy="273458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Aspetti pratici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311" name="Google Shape;311;p43"/>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12" name="Google Shape;312;p43" title="Grafico"/>
          <p:cNvPicPr preferRelativeResize="0"/>
          <p:nvPr/>
        </p:nvPicPr>
        <p:blipFill>
          <a:blip r:embed="rId3">
            <a:alphaModFix/>
          </a:blip>
          <a:stretch>
            <a:fillRect/>
          </a:stretch>
        </p:blipFill>
        <p:spPr>
          <a:xfrm>
            <a:off x="152400" y="1304825"/>
            <a:ext cx="4270950" cy="2640871"/>
          </a:xfrm>
          <a:prstGeom prst="rect">
            <a:avLst/>
          </a:prstGeom>
          <a:noFill/>
          <a:ln>
            <a:noFill/>
          </a:ln>
        </p:spPr>
      </p:pic>
      <p:pic>
        <p:nvPicPr>
          <p:cNvPr id="313" name="Google Shape;313;p43" title="Grafico"/>
          <p:cNvPicPr preferRelativeResize="0"/>
          <p:nvPr/>
        </p:nvPicPr>
        <p:blipFill>
          <a:blip r:embed="rId4">
            <a:alphaModFix/>
          </a:blip>
          <a:stretch>
            <a:fillRect/>
          </a:stretch>
        </p:blipFill>
        <p:spPr>
          <a:xfrm>
            <a:off x="4575750" y="1304825"/>
            <a:ext cx="4415850" cy="273425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Aspetti pratici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319" name="Google Shape;319;p44"/>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20" name="Google Shape;320;p44" title="Grafico"/>
          <p:cNvPicPr preferRelativeResize="0"/>
          <p:nvPr/>
        </p:nvPicPr>
        <p:blipFill>
          <a:blip r:embed="rId3">
            <a:alphaModFix/>
          </a:blip>
          <a:stretch>
            <a:fillRect/>
          </a:stretch>
        </p:blipFill>
        <p:spPr>
          <a:xfrm>
            <a:off x="152400" y="1304825"/>
            <a:ext cx="4270950" cy="2640871"/>
          </a:xfrm>
          <a:prstGeom prst="rect">
            <a:avLst/>
          </a:prstGeom>
          <a:noFill/>
          <a:ln>
            <a:noFill/>
          </a:ln>
        </p:spPr>
      </p:pic>
      <p:pic>
        <p:nvPicPr>
          <p:cNvPr id="321" name="Google Shape;321;p44" title="Grafico"/>
          <p:cNvPicPr preferRelativeResize="0"/>
          <p:nvPr/>
        </p:nvPicPr>
        <p:blipFill>
          <a:blip r:embed="rId4">
            <a:alphaModFix/>
          </a:blip>
          <a:stretch>
            <a:fillRect/>
          </a:stretch>
        </p:blipFill>
        <p:spPr>
          <a:xfrm>
            <a:off x="4575750" y="1304825"/>
            <a:ext cx="4415850" cy="273046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Aspetti pratici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327" name="Google Shape;327;p45"/>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28" name="Google Shape;328;p45" title="Grafico"/>
          <p:cNvPicPr preferRelativeResize="0"/>
          <p:nvPr/>
        </p:nvPicPr>
        <p:blipFill>
          <a:blip r:embed="rId3">
            <a:alphaModFix/>
          </a:blip>
          <a:stretch>
            <a:fillRect/>
          </a:stretch>
        </p:blipFill>
        <p:spPr>
          <a:xfrm>
            <a:off x="152400" y="1304825"/>
            <a:ext cx="4270950" cy="2640871"/>
          </a:xfrm>
          <a:prstGeom prst="rect">
            <a:avLst/>
          </a:prstGeom>
          <a:noFill/>
          <a:ln>
            <a:noFill/>
          </a:ln>
        </p:spPr>
      </p:pic>
      <p:pic>
        <p:nvPicPr>
          <p:cNvPr id="329" name="Google Shape;329;p45" title="Grafico"/>
          <p:cNvPicPr preferRelativeResize="0"/>
          <p:nvPr/>
        </p:nvPicPr>
        <p:blipFill>
          <a:blip r:embed="rId4">
            <a:alphaModFix/>
          </a:blip>
          <a:stretch>
            <a:fillRect/>
          </a:stretch>
        </p:blipFill>
        <p:spPr>
          <a:xfrm>
            <a:off x="4575750" y="1304825"/>
            <a:ext cx="4415850" cy="273046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Aspetti pratici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335" name="Google Shape;335;p46"/>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336" name="Google Shape;336;p46"/>
          <p:cNvSpPr txBox="1"/>
          <p:nvPr>
            <p:ph idx="1" type="body"/>
          </p:nvPr>
        </p:nvSpPr>
        <p:spPr>
          <a:xfrm>
            <a:off x="405625" y="1266325"/>
            <a:ext cx="7215600" cy="33027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it"/>
              <a:t>Gestire spese (91,1%)</a:t>
            </a:r>
            <a:endParaRPr/>
          </a:p>
          <a:p>
            <a:pPr indent="0" lvl="0" marL="0" rtl="0" algn="l">
              <a:spcBef>
                <a:spcPts val="1200"/>
              </a:spcBef>
              <a:spcAft>
                <a:spcPts val="0"/>
              </a:spcAft>
              <a:buNone/>
            </a:pPr>
            <a:r>
              <a:rPr lang="it"/>
              <a:t>Convivenza con i coinquilini (76,7%)</a:t>
            </a:r>
            <a:endParaRPr/>
          </a:p>
          <a:p>
            <a:pPr indent="0" lvl="0" marL="0" rtl="0" algn="l">
              <a:spcBef>
                <a:spcPts val="1200"/>
              </a:spcBef>
              <a:spcAft>
                <a:spcPts val="0"/>
              </a:spcAft>
              <a:buNone/>
            </a:pPr>
            <a:r>
              <a:rPr lang="it"/>
              <a:t>Gestire casa (72,2%)</a:t>
            </a:r>
            <a:endParaRPr/>
          </a:p>
          <a:p>
            <a:pPr indent="0" lvl="0" marL="0" rtl="0" algn="l">
              <a:spcBef>
                <a:spcPts val="1200"/>
              </a:spcBef>
              <a:spcAft>
                <a:spcPts val="0"/>
              </a:spcAft>
              <a:buNone/>
            </a:pPr>
            <a:r>
              <a:rPr lang="it"/>
              <a:t>Tempo libero (62,2%)</a:t>
            </a:r>
            <a:endParaRPr/>
          </a:p>
          <a:p>
            <a:pPr indent="0" lvl="0" marL="0" rtl="0" algn="l">
              <a:spcBef>
                <a:spcPts val="1200"/>
              </a:spcBef>
              <a:spcAft>
                <a:spcPts val="0"/>
              </a:spcAft>
              <a:buNone/>
            </a:pPr>
            <a:r>
              <a:rPr lang="it"/>
              <a:t>Spostamenti in città (61,1%)</a:t>
            </a:r>
            <a:endParaRPr/>
          </a:p>
          <a:p>
            <a:pPr indent="0" lvl="0" marL="0" rtl="0" algn="l">
              <a:spcBef>
                <a:spcPts val="1200"/>
              </a:spcBef>
              <a:spcAft>
                <a:spcPts val="0"/>
              </a:spcAft>
              <a:buNone/>
            </a:pPr>
            <a:r>
              <a:rPr lang="it"/>
              <a:t>Aspetti burocratici (bollette, tasse, ecc)  (53,3%)</a:t>
            </a:r>
            <a:endParaRPr/>
          </a:p>
          <a:p>
            <a:pPr indent="0" lvl="0" marL="0" rtl="0" algn="l">
              <a:spcBef>
                <a:spcPts val="1200"/>
              </a:spcBef>
              <a:spcAft>
                <a:spcPts val="0"/>
              </a:spcAft>
              <a:buNone/>
            </a:pPr>
            <a:r>
              <a:rPr lang="it"/>
              <a:t>Salute (37,8%)</a:t>
            </a:r>
            <a:endParaRPr/>
          </a:p>
          <a:p>
            <a:pPr indent="0" lvl="0" marL="0" rtl="0" algn="l">
              <a:spcBef>
                <a:spcPts val="1200"/>
              </a:spcBef>
              <a:spcAft>
                <a:spcPts val="1200"/>
              </a:spcAft>
              <a:buNone/>
            </a:pPr>
            <a:r>
              <a:rPr lang="it"/>
              <a:t>Lavoro (35,8%)</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Altri aspetti pratici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342" name="Google Shape;342;p47"/>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343" name="Google Shape;343;p47"/>
          <p:cNvSpPr txBox="1"/>
          <p:nvPr>
            <p:ph idx="1" type="body"/>
          </p:nvPr>
        </p:nvSpPr>
        <p:spPr>
          <a:xfrm>
            <a:off x="311700" y="1266325"/>
            <a:ext cx="7509300" cy="3302700"/>
          </a:xfrm>
          <a:prstGeom prst="rect">
            <a:avLst/>
          </a:prstGeom>
        </p:spPr>
        <p:txBody>
          <a:bodyPr anchorCtr="0" anchor="t" bIns="91425" lIns="91425" spcFirstLastPara="1" rIns="91425" wrap="square" tIns="91425">
            <a:normAutofit fontScale="62500" lnSpcReduction="20000"/>
          </a:bodyPr>
          <a:lstStyle/>
          <a:p>
            <a:pPr indent="0" lvl="0" marL="0" marR="0" rtl="0" algn="l">
              <a:lnSpc>
                <a:spcPct val="115000"/>
              </a:lnSpc>
              <a:spcBef>
                <a:spcPts val="0"/>
              </a:spcBef>
              <a:spcAft>
                <a:spcPts val="0"/>
              </a:spcAft>
              <a:buNone/>
            </a:pPr>
            <a:r>
              <a:rPr lang="it"/>
              <a:t>Organizzazione studio/faccende/lavoro</a:t>
            </a:r>
            <a:endParaRPr/>
          </a:p>
          <a:p>
            <a:pPr indent="0" lvl="0" marL="0" marR="0" rtl="0" algn="l">
              <a:lnSpc>
                <a:spcPct val="115000"/>
              </a:lnSpc>
              <a:spcBef>
                <a:spcPts val="1200"/>
              </a:spcBef>
              <a:spcAft>
                <a:spcPts val="0"/>
              </a:spcAft>
              <a:buNone/>
            </a:pPr>
            <a:r>
              <a:rPr lang="it"/>
              <a:t>Riuscire a mantenere la borsa di studio, conoscere meglio il livello di sicurezza delle zone della città, sapere dove sono i supermercati vicino casa, posti meno cari in cui mangiare/divertirsi/fare sport, vedere se c'erano agevolazioni per studenti universitari</a:t>
            </a:r>
            <a:endParaRPr/>
          </a:p>
          <a:p>
            <a:pPr indent="0" lvl="0" marL="0" marR="0" rtl="0" algn="l">
              <a:lnSpc>
                <a:spcPct val="115000"/>
              </a:lnSpc>
              <a:spcBef>
                <a:spcPts val="1200"/>
              </a:spcBef>
              <a:spcAft>
                <a:spcPts val="0"/>
              </a:spcAft>
              <a:buNone/>
            </a:pPr>
            <a:r>
              <a:rPr lang="it"/>
              <a:t>Cosa mangiare tutti i giorni</a:t>
            </a:r>
            <a:endParaRPr/>
          </a:p>
          <a:p>
            <a:pPr indent="0" lvl="0" marL="0" marR="0" rtl="0" algn="l">
              <a:lnSpc>
                <a:spcPct val="115000"/>
              </a:lnSpc>
              <a:spcBef>
                <a:spcPts val="1200"/>
              </a:spcBef>
              <a:spcAft>
                <a:spcPts val="0"/>
              </a:spcAft>
              <a:buNone/>
            </a:pPr>
            <a:r>
              <a:rPr lang="it"/>
              <a:t>Dad gestita male</a:t>
            </a:r>
            <a:endParaRPr/>
          </a:p>
          <a:p>
            <a:pPr indent="0" lvl="0" marL="0" marR="0" rtl="0" algn="l">
              <a:lnSpc>
                <a:spcPct val="115000"/>
              </a:lnSpc>
              <a:spcBef>
                <a:spcPts val="1200"/>
              </a:spcBef>
              <a:spcAft>
                <a:spcPts val="0"/>
              </a:spcAft>
              <a:buNone/>
            </a:pPr>
            <a:r>
              <a:rPr lang="it"/>
              <a:t>Coinquilini poco ordinati e puliti.</a:t>
            </a:r>
            <a:endParaRPr/>
          </a:p>
          <a:p>
            <a:pPr indent="0" lvl="0" marL="0" marR="0" rtl="0" algn="l">
              <a:lnSpc>
                <a:spcPct val="115000"/>
              </a:lnSpc>
              <a:spcBef>
                <a:spcPts val="1200"/>
              </a:spcBef>
              <a:spcAft>
                <a:spcPts val="0"/>
              </a:spcAft>
              <a:buNone/>
            </a:pPr>
            <a:r>
              <a:rPr lang="it"/>
              <a:t>Gli spostamenti perchè soffro di osteoporosi e non posso muovermi da sola.</a:t>
            </a:r>
            <a:endParaRPr/>
          </a:p>
          <a:p>
            <a:pPr indent="0" lvl="0" marL="0" marR="0" rtl="0" algn="l">
              <a:lnSpc>
                <a:spcPct val="115000"/>
              </a:lnSpc>
              <a:spcBef>
                <a:spcPts val="1200"/>
              </a:spcBef>
              <a:spcAft>
                <a:spcPts val="0"/>
              </a:spcAft>
              <a:buNone/>
            </a:pPr>
            <a:r>
              <a:rPr lang="it"/>
              <a:t>Come organizzarsi senza alcun aiuto durante l'emergenza covid</a:t>
            </a:r>
            <a:endParaRPr/>
          </a:p>
          <a:p>
            <a:pPr indent="0" lvl="0" marL="0" marR="0" rtl="0" algn="l">
              <a:lnSpc>
                <a:spcPct val="115000"/>
              </a:lnSpc>
              <a:spcBef>
                <a:spcPts val="1200"/>
              </a:spcBef>
              <a:spcAft>
                <a:spcPts val="0"/>
              </a:spcAft>
              <a:buNone/>
            </a:pPr>
            <a:r>
              <a:rPr lang="it"/>
              <a:t>Gestione conciliazione programma universitario e ritorno a casa “perdendo” il meno tempo possibile</a:t>
            </a:r>
            <a:endParaRPr/>
          </a:p>
          <a:p>
            <a:pPr indent="0" lvl="0" marL="0" marR="0" rtl="0" algn="l">
              <a:lnSpc>
                <a:spcPct val="115000"/>
              </a:lnSpc>
              <a:spcBef>
                <a:spcPts val="1200"/>
              </a:spcBef>
              <a:spcAft>
                <a:spcPts val="1200"/>
              </a:spcAft>
              <a:buNone/>
            </a:pPr>
            <a:r>
              <a:rPr lang="it"/>
              <a:t>Sostenere i costi folli di trenitalia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Argomenti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349" name="Google Shape;349;p48"/>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50" name="Google Shape;350;p48" title="Grafico"/>
          <p:cNvPicPr preferRelativeResize="0"/>
          <p:nvPr/>
        </p:nvPicPr>
        <p:blipFill>
          <a:blip r:embed="rId3">
            <a:alphaModFix/>
          </a:blip>
          <a:stretch>
            <a:fillRect/>
          </a:stretch>
        </p:blipFill>
        <p:spPr>
          <a:xfrm>
            <a:off x="152400" y="1304825"/>
            <a:ext cx="4270949" cy="2646062"/>
          </a:xfrm>
          <a:prstGeom prst="rect">
            <a:avLst/>
          </a:prstGeom>
          <a:noFill/>
          <a:ln>
            <a:noFill/>
          </a:ln>
        </p:spPr>
      </p:pic>
      <p:pic>
        <p:nvPicPr>
          <p:cNvPr id="351" name="Google Shape;351;p48" title="Grafico"/>
          <p:cNvPicPr preferRelativeResize="0"/>
          <p:nvPr/>
        </p:nvPicPr>
        <p:blipFill>
          <a:blip r:embed="rId4">
            <a:alphaModFix/>
          </a:blip>
          <a:stretch>
            <a:fillRect/>
          </a:stretch>
        </p:blipFill>
        <p:spPr>
          <a:xfrm>
            <a:off x="4575749" y="1304825"/>
            <a:ext cx="4415852" cy="273267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Argomenti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357" name="Google Shape;357;p49"/>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58" name="Google Shape;358;p49" title="Grafico"/>
          <p:cNvPicPr preferRelativeResize="0"/>
          <p:nvPr/>
        </p:nvPicPr>
        <p:blipFill>
          <a:blip r:embed="rId3">
            <a:alphaModFix/>
          </a:blip>
          <a:stretch>
            <a:fillRect/>
          </a:stretch>
        </p:blipFill>
        <p:spPr>
          <a:xfrm>
            <a:off x="152400" y="1304825"/>
            <a:ext cx="4270951" cy="2643616"/>
          </a:xfrm>
          <a:prstGeom prst="rect">
            <a:avLst/>
          </a:prstGeom>
          <a:noFill/>
          <a:ln>
            <a:noFill/>
          </a:ln>
        </p:spPr>
      </p:pic>
      <p:pic>
        <p:nvPicPr>
          <p:cNvPr id="359" name="Google Shape;359;p49" title="Grafico"/>
          <p:cNvPicPr preferRelativeResize="0"/>
          <p:nvPr/>
        </p:nvPicPr>
        <p:blipFill>
          <a:blip r:embed="rId4">
            <a:alphaModFix/>
          </a:blip>
          <a:stretch>
            <a:fillRect/>
          </a:stretch>
        </p:blipFill>
        <p:spPr>
          <a:xfrm>
            <a:off x="4575751" y="1304825"/>
            <a:ext cx="4415848" cy="272822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Argomenti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365" name="Google Shape;365;p50"/>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66" name="Google Shape;366;p50" title="Grafico"/>
          <p:cNvPicPr preferRelativeResize="0"/>
          <p:nvPr/>
        </p:nvPicPr>
        <p:blipFill>
          <a:blip r:embed="rId3">
            <a:alphaModFix/>
          </a:blip>
          <a:stretch>
            <a:fillRect/>
          </a:stretch>
        </p:blipFill>
        <p:spPr>
          <a:xfrm>
            <a:off x="152400" y="1304825"/>
            <a:ext cx="4270950" cy="2643356"/>
          </a:xfrm>
          <a:prstGeom prst="rect">
            <a:avLst/>
          </a:prstGeom>
          <a:noFill/>
          <a:ln>
            <a:noFill/>
          </a:ln>
        </p:spPr>
      </p:pic>
      <p:pic>
        <p:nvPicPr>
          <p:cNvPr id="367" name="Google Shape;367;p50" title="Grafico"/>
          <p:cNvPicPr preferRelativeResize="0"/>
          <p:nvPr/>
        </p:nvPicPr>
        <p:blipFill>
          <a:blip r:embed="rId4">
            <a:alphaModFix/>
          </a:blip>
          <a:stretch>
            <a:fillRect/>
          </a:stretch>
        </p:blipFill>
        <p:spPr>
          <a:xfrm>
            <a:off x="4575750" y="1304825"/>
            <a:ext cx="4415849" cy="273519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Argomenti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373" name="Google Shape;373;p51"/>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74" name="Google Shape;374;p51" title="Grafico"/>
          <p:cNvPicPr preferRelativeResize="0"/>
          <p:nvPr/>
        </p:nvPicPr>
        <p:blipFill>
          <a:blip r:embed="rId3">
            <a:alphaModFix/>
          </a:blip>
          <a:stretch>
            <a:fillRect/>
          </a:stretch>
        </p:blipFill>
        <p:spPr>
          <a:xfrm>
            <a:off x="152400" y="1304825"/>
            <a:ext cx="4270949" cy="2645150"/>
          </a:xfrm>
          <a:prstGeom prst="rect">
            <a:avLst/>
          </a:prstGeom>
          <a:noFill/>
          <a:ln>
            <a:noFill/>
          </a:ln>
        </p:spPr>
      </p:pic>
      <p:pic>
        <p:nvPicPr>
          <p:cNvPr id="375" name="Google Shape;375;p51" title="Grafico"/>
          <p:cNvPicPr preferRelativeResize="0"/>
          <p:nvPr/>
        </p:nvPicPr>
        <p:blipFill>
          <a:blip r:embed="rId4">
            <a:alphaModFix/>
          </a:blip>
          <a:stretch>
            <a:fillRect/>
          </a:stretch>
        </p:blipFill>
        <p:spPr>
          <a:xfrm>
            <a:off x="4575749" y="1304825"/>
            <a:ext cx="4415851" cy="27330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6"/>
          <p:cNvSpPr txBox="1"/>
          <p:nvPr>
            <p:ph type="title"/>
          </p:nvPr>
        </p:nvSpPr>
        <p:spPr>
          <a:xfrm>
            <a:off x="311700" y="445025"/>
            <a:ext cx="47145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Grafici a barre verticali e orizzontali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102" name="Google Shape;102;p16"/>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103" name="Google Shape;103;p16"/>
          <p:cNvSpPr txBox="1"/>
          <p:nvPr>
            <p:ph idx="1" type="body"/>
          </p:nvPr>
        </p:nvSpPr>
        <p:spPr>
          <a:xfrm>
            <a:off x="311700" y="1571925"/>
            <a:ext cx="44442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it"/>
              <a:t>I grafici a barre verticali o orizzontali sono ideali per </a:t>
            </a:r>
            <a:r>
              <a:rPr b="1" lang="it"/>
              <a:t>confrontare medie o percentuali tra un numero di gruppi differenti</a:t>
            </a:r>
            <a:r>
              <a:rPr lang="it"/>
              <a:t>. Ogni barra è separata da uno spazio bianco, quindi l'asse delle x (o delle y) dovrebbe basarsi su una scala contenente categorie che si escludono a vicenda (come domande a scelta multipla o con caselle di spunta)</a:t>
            </a:r>
            <a:r>
              <a:rPr lang="it" sz="1350">
                <a:solidFill>
                  <a:srgbClr val="333E48"/>
                </a:solidFill>
                <a:latin typeface="Arial"/>
                <a:ea typeface="Arial"/>
                <a:cs typeface="Arial"/>
                <a:sym typeface="Arial"/>
              </a:rPr>
              <a:t>.</a:t>
            </a:r>
            <a:endParaRPr/>
          </a:p>
        </p:txBody>
      </p:sp>
      <p:pic>
        <p:nvPicPr>
          <p:cNvPr id="104" name="Google Shape;104;p16"/>
          <p:cNvPicPr preferRelativeResize="0"/>
          <p:nvPr/>
        </p:nvPicPr>
        <p:blipFill>
          <a:blip r:embed="rId3">
            <a:alphaModFix/>
          </a:blip>
          <a:stretch>
            <a:fillRect/>
          </a:stretch>
        </p:blipFill>
        <p:spPr>
          <a:xfrm>
            <a:off x="5084450" y="308200"/>
            <a:ext cx="3630325" cy="2208581"/>
          </a:xfrm>
          <a:prstGeom prst="rect">
            <a:avLst/>
          </a:prstGeom>
          <a:noFill/>
          <a:ln>
            <a:noFill/>
          </a:ln>
        </p:spPr>
      </p:pic>
      <p:pic>
        <p:nvPicPr>
          <p:cNvPr id="105" name="Google Shape;105;p16"/>
          <p:cNvPicPr preferRelativeResize="0"/>
          <p:nvPr/>
        </p:nvPicPr>
        <p:blipFill>
          <a:blip r:embed="rId4">
            <a:alphaModFix/>
          </a:blip>
          <a:stretch>
            <a:fillRect/>
          </a:stretch>
        </p:blipFill>
        <p:spPr>
          <a:xfrm>
            <a:off x="5131425" y="2571750"/>
            <a:ext cx="3630313" cy="237885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Argomenti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381" name="Google Shape;381;p52"/>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82" name="Google Shape;382;p52" title="Grafico"/>
          <p:cNvPicPr preferRelativeResize="0"/>
          <p:nvPr/>
        </p:nvPicPr>
        <p:blipFill>
          <a:blip r:embed="rId3">
            <a:alphaModFix/>
          </a:blip>
          <a:stretch>
            <a:fillRect/>
          </a:stretch>
        </p:blipFill>
        <p:spPr>
          <a:xfrm>
            <a:off x="152400" y="1304825"/>
            <a:ext cx="4270949" cy="2642412"/>
          </a:xfrm>
          <a:prstGeom prst="rect">
            <a:avLst/>
          </a:prstGeom>
          <a:noFill/>
          <a:ln>
            <a:noFill/>
          </a:ln>
        </p:spPr>
      </p:pic>
      <p:pic>
        <p:nvPicPr>
          <p:cNvPr id="383" name="Google Shape;383;p52" title="Grafico"/>
          <p:cNvPicPr preferRelativeResize="0"/>
          <p:nvPr/>
        </p:nvPicPr>
        <p:blipFill>
          <a:blip r:embed="rId4">
            <a:alphaModFix/>
          </a:blip>
          <a:stretch>
            <a:fillRect/>
          </a:stretch>
        </p:blipFill>
        <p:spPr>
          <a:xfrm>
            <a:off x="4575749" y="1304825"/>
            <a:ext cx="4415851" cy="2734893"/>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Argomenti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389" name="Google Shape;389;p53"/>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390" name="Google Shape;390;p53" title="Grafico"/>
          <p:cNvPicPr preferRelativeResize="0"/>
          <p:nvPr/>
        </p:nvPicPr>
        <p:blipFill>
          <a:blip r:embed="rId3">
            <a:alphaModFix/>
          </a:blip>
          <a:stretch>
            <a:fillRect/>
          </a:stretch>
        </p:blipFill>
        <p:spPr>
          <a:xfrm>
            <a:off x="152400" y="1304825"/>
            <a:ext cx="4270949" cy="2645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Argomenti desiderati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396" name="Google Shape;396;p54"/>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397" name="Google Shape;397;p54"/>
          <p:cNvSpPr txBox="1"/>
          <p:nvPr>
            <p:ph idx="1" type="body"/>
          </p:nvPr>
        </p:nvSpPr>
        <p:spPr>
          <a:xfrm>
            <a:off x="405625" y="1266325"/>
            <a:ext cx="7215600" cy="33027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lang="it"/>
              <a:t>Agevolazioni (100%)</a:t>
            </a:r>
            <a:endParaRPr/>
          </a:p>
          <a:p>
            <a:pPr indent="0" lvl="0" marL="0" rtl="0" algn="l">
              <a:spcBef>
                <a:spcPts val="1200"/>
              </a:spcBef>
              <a:spcAft>
                <a:spcPts val="0"/>
              </a:spcAft>
              <a:buNone/>
            </a:pPr>
            <a:r>
              <a:rPr lang="it"/>
              <a:t>Trasporti e mobilità (97,8%)</a:t>
            </a:r>
            <a:endParaRPr/>
          </a:p>
          <a:p>
            <a:pPr indent="0" lvl="0" marL="0" rtl="0" algn="l">
              <a:spcBef>
                <a:spcPts val="1200"/>
              </a:spcBef>
              <a:spcAft>
                <a:spcPts val="0"/>
              </a:spcAft>
              <a:buNone/>
            </a:pPr>
            <a:r>
              <a:rPr lang="it"/>
              <a:t>Spazi lavoro e studio (96,4%)</a:t>
            </a:r>
            <a:endParaRPr/>
          </a:p>
          <a:p>
            <a:pPr indent="0" lvl="0" marL="0" rtl="0" algn="l">
              <a:spcBef>
                <a:spcPts val="1200"/>
              </a:spcBef>
              <a:spcAft>
                <a:spcPts val="0"/>
              </a:spcAft>
              <a:buNone/>
            </a:pPr>
            <a:r>
              <a:rPr lang="it"/>
              <a:t>Mense e punti ristoro (93,3%)</a:t>
            </a:r>
            <a:endParaRPr/>
          </a:p>
          <a:p>
            <a:pPr indent="0" lvl="0" marL="0" rtl="0" algn="l">
              <a:spcBef>
                <a:spcPts val="1200"/>
              </a:spcBef>
              <a:spcAft>
                <a:spcPts val="0"/>
              </a:spcAft>
              <a:buNone/>
            </a:pPr>
            <a:r>
              <a:rPr lang="it"/>
              <a:t>Alloggi e residenze </a:t>
            </a:r>
            <a:r>
              <a:rPr lang="it"/>
              <a:t>(93,3%)</a:t>
            </a:r>
            <a:endParaRPr/>
          </a:p>
          <a:p>
            <a:pPr indent="0" lvl="0" marL="0" rtl="0" algn="l">
              <a:spcBef>
                <a:spcPts val="1200"/>
              </a:spcBef>
              <a:spcAft>
                <a:spcPts val="0"/>
              </a:spcAft>
              <a:buNone/>
            </a:pPr>
            <a:r>
              <a:rPr lang="it"/>
              <a:t>Cultura (91,1%)</a:t>
            </a:r>
            <a:endParaRPr/>
          </a:p>
          <a:p>
            <a:pPr indent="0" lvl="0" marL="0" rtl="0" algn="l">
              <a:spcBef>
                <a:spcPts val="1200"/>
              </a:spcBef>
              <a:spcAft>
                <a:spcPts val="0"/>
              </a:spcAft>
              <a:buNone/>
            </a:pPr>
            <a:r>
              <a:rPr lang="it"/>
              <a:t>Contatti diretti con altri studenti (86,7%)</a:t>
            </a:r>
            <a:endParaRPr/>
          </a:p>
          <a:p>
            <a:pPr indent="0" lvl="0" marL="0" rtl="0" algn="l">
              <a:spcBef>
                <a:spcPts val="1200"/>
              </a:spcBef>
              <a:spcAft>
                <a:spcPts val="0"/>
              </a:spcAft>
              <a:buNone/>
            </a:pPr>
            <a:r>
              <a:rPr lang="it"/>
              <a:t>Esperienze /racconti di altri fuori sede (85,6%)</a:t>
            </a:r>
            <a:endParaRPr/>
          </a:p>
          <a:p>
            <a:pPr indent="0" lvl="0" marL="0" rtl="0" algn="l">
              <a:spcBef>
                <a:spcPts val="1200"/>
              </a:spcBef>
              <a:spcAft>
                <a:spcPts val="0"/>
              </a:spcAft>
              <a:buNone/>
            </a:pPr>
            <a:r>
              <a:rPr lang="it"/>
              <a:t>Salute (78,3%)</a:t>
            </a:r>
            <a:endParaRPr/>
          </a:p>
          <a:p>
            <a:pPr indent="0" lvl="0" marL="0" rtl="0" algn="l">
              <a:spcBef>
                <a:spcPts val="1200"/>
              </a:spcBef>
              <a:spcAft>
                <a:spcPts val="0"/>
              </a:spcAft>
              <a:buNone/>
            </a:pPr>
            <a:r>
              <a:rPr lang="it"/>
              <a:t>Sport (76,7%)</a:t>
            </a:r>
            <a:endParaRPr/>
          </a:p>
          <a:p>
            <a:pPr indent="0" lvl="0" marL="0" rtl="0" algn="l">
              <a:spcBef>
                <a:spcPts val="1200"/>
              </a:spcBef>
              <a:spcAft>
                <a:spcPts val="1200"/>
              </a:spcAft>
              <a:buNone/>
            </a:pPr>
            <a:r>
              <a:rPr lang="it"/>
              <a:t>Associazioni studentesche (75,6%)</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Altri argomenti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403" name="Google Shape;403;p55"/>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404" name="Google Shape;404;p55"/>
          <p:cNvSpPr txBox="1"/>
          <p:nvPr>
            <p:ph idx="1" type="body"/>
          </p:nvPr>
        </p:nvSpPr>
        <p:spPr>
          <a:xfrm>
            <a:off x="405625" y="1266325"/>
            <a:ext cx="7215600" cy="3302700"/>
          </a:xfrm>
          <a:prstGeom prst="rect">
            <a:avLst/>
          </a:prstGeom>
        </p:spPr>
        <p:txBody>
          <a:bodyPr anchorCtr="0" anchor="t" bIns="91425" lIns="91425" spcFirstLastPara="1" rIns="91425" wrap="square" tIns="91425">
            <a:normAutofit fontScale="85000" lnSpcReduction="20000"/>
          </a:bodyPr>
          <a:lstStyle/>
          <a:p>
            <a:pPr indent="0" lvl="0" marL="0" marR="0" rtl="0" algn="l">
              <a:lnSpc>
                <a:spcPct val="115000"/>
              </a:lnSpc>
              <a:spcBef>
                <a:spcPts val="0"/>
              </a:spcBef>
              <a:spcAft>
                <a:spcPts val="0"/>
              </a:spcAft>
              <a:buNone/>
            </a:pPr>
            <a:r>
              <a:rPr lang="it"/>
              <a:t>Informazioni sui professori</a:t>
            </a:r>
            <a:endParaRPr/>
          </a:p>
          <a:p>
            <a:pPr indent="0" lvl="0" marL="0" marR="0" rtl="0" algn="l">
              <a:lnSpc>
                <a:spcPct val="115000"/>
              </a:lnSpc>
              <a:spcBef>
                <a:spcPts val="1200"/>
              </a:spcBef>
              <a:spcAft>
                <a:spcPts val="0"/>
              </a:spcAft>
              <a:buNone/>
            </a:pPr>
            <a:r>
              <a:rPr lang="it"/>
              <a:t>Le strade da evitare se non si vuole finire derubati. Le vie più conosciute per essere famose per rapine a chi non abita di li. Le vie più sicure per tornare a casa la notte se si è solo o no.</a:t>
            </a:r>
            <a:endParaRPr/>
          </a:p>
          <a:p>
            <a:pPr indent="0" lvl="0" marL="0" marR="0" rtl="0" algn="l">
              <a:lnSpc>
                <a:spcPct val="115000"/>
              </a:lnSpc>
              <a:spcBef>
                <a:spcPts val="1200"/>
              </a:spcBef>
              <a:spcAft>
                <a:spcPts val="0"/>
              </a:spcAft>
              <a:buNone/>
            </a:pPr>
            <a:r>
              <a:rPr lang="it"/>
              <a:t>Informazioni chiare sulla burocrazia e non incomprensibili</a:t>
            </a:r>
            <a:endParaRPr/>
          </a:p>
          <a:p>
            <a:pPr indent="0" lvl="0" marL="0" marR="0" rtl="0" algn="l">
              <a:lnSpc>
                <a:spcPct val="115000"/>
              </a:lnSpc>
              <a:spcBef>
                <a:spcPts val="1200"/>
              </a:spcBef>
              <a:spcAft>
                <a:spcPts val="0"/>
              </a:spcAft>
              <a:buNone/>
            </a:pPr>
            <a:r>
              <a:rPr lang="it"/>
              <a:t>Punti di ritrovo</a:t>
            </a:r>
            <a:endParaRPr/>
          </a:p>
          <a:p>
            <a:pPr indent="0" lvl="0" marL="0" marR="0" rtl="0" algn="l">
              <a:lnSpc>
                <a:spcPct val="115000"/>
              </a:lnSpc>
              <a:spcBef>
                <a:spcPts val="1200"/>
              </a:spcBef>
              <a:spcAft>
                <a:spcPts val="0"/>
              </a:spcAft>
              <a:buNone/>
            </a:pPr>
            <a:r>
              <a:rPr lang="it"/>
              <a:t>Recensioni (consigli) sui libri di testo dei quali solitamente vi viene posta una scelta autonoma su quale seguire, per quanto riguarda i corsi facoltativi per cui vi ci si ritrova in concomitanza con studenti di vari anni</a:t>
            </a:r>
            <a:endParaRPr/>
          </a:p>
          <a:p>
            <a:pPr indent="0" lvl="0" marL="0" marR="0" rtl="0" algn="l">
              <a:lnSpc>
                <a:spcPct val="115000"/>
              </a:lnSpc>
              <a:spcBef>
                <a:spcPts val="1200"/>
              </a:spcBef>
              <a:spcAft>
                <a:spcPts val="1200"/>
              </a:spcAft>
              <a:buNone/>
            </a:pPr>
            <a:r>
              <a:rPr lang="it"/>
              <a:t>Tipe single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Altre informazioni / suggerimenti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410" name="Google Shape;410;p56"/>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411" name="Google Shape;411;p56"/>
          <p:cNvSpPr txBox="1"/>
          <p:nvPr>
            <p:ph idx="1" type="body"/>
          </p:nvPr>
        </p:nvSpPr>
        <p:spPr>
          <a:xfrm>
            <a:off x="405625" y="1266325"/>
            <a:ext cx="7215600" cy="3302700"/>
          </a:xfrm>
          <a:prstGeom prst="rect">
            <a:avLst/>
          </a:prstGeom>
        </p:spPr>
        <p:txBody>
          <a:bodyPr anchorCtr="0" anchor="t" bIns="91425" lIns="91425" spcFirstLastPara="1" rIns="91425" wrap="square" tIns="91425">
            <a:normAutofit lnSpcReduction="10000"/>
          </a:bodyPr>
          <a:lstStyle/>
          <a:p>
            <a:pPr indent="0" lvl="0" marL="0" marR="0" rtl="0" algn="l">
              <a:lnSpc>
                <a:spcPct val="115000"/>
              </a:lnSpc>
              <a:spcBef>
                <a:spcPts val="0"/>
              </a:spcBef>
              <a:spcAft>
                <a:spcPts val="0"/>
              </a:spcAft>
              <a:buNone/>
            </a:pPr>
            <a:r>
              <a:rPr lang="it"/>
              <a:t>No, ma se fate quest'app siete dei geni</a:t>
            </a:r>
            <a:endParaRPr/>
          </a:p>
          <a:p>
            <a:pPr indent="0" lvl="0" marL="0" marR="0" rtl="0" algn="l">
              <a:lnSpc>
                <a:spcPct val="115000"/>
              </a:lnSpc>
              <a:spcBef>
                <a:spcPts val="1200"/>
              </a:spcBef>
              <a:spcAft>
                <a:spcPts val="0"/>
              </a:spcAft>
              <a:buNone/>
            </a:pPr>
            <a:r>
              <a:rPr lang="it"/>
              <a:t>Utilizzare al meglio le nuove tecnologie del terzo millennio</a:t>
            </a:r>
            <a:endParaRPr/>
          </a:p>
          <a:p>
            <a:pPr indent="0" lvl="0" marL="0" marR="0" rtl="0" algn="l">
              <a:lnSpc>
                <a:spcPct val="115000"/>
              </a:lnSpc>
              <a:spcBef>
                <a:spcPts val="1200"/>
              </a:spcBef>
              <a:spcAft>
                <a:spcPts val="0"/>
              </a:spcAft>
              <a:buNone/>
            </a:pPr>
            <a:r>
              <a:rPr lang="it"/>
              <a:t>Sondaggio molto vago. Mi da l'impressione di un'idea che parte da un semplice "Facciamo un sito per studenti fuori sede" ma senza la ben che minima idea su cosa mettere. Per il momento non mi ha suscito grande interesse e non lo trovo per nulla utile. Ma è solo l'impressione iniziale.</a:t>
            </a:r>
            <a:endParaRPr/>
          </a:p>
          <a:p>
            <a:pPr indent="0" lvl="0" marL="0" marR="0" rtl="0" algn="l">
              <a:lnSpc>
                <a:spcPct val="115000"/>
              </a:lnSpc>
              <a:spcBef>
                <a:spcPts val="1200"/>
              </a:spcBef>
              <a:spcAft>
                <a:spcPts val="1200"/>
              </a:spcAft>
              <a:buNone/>
            </a:pPr>
            <a:r>
              <a:rPr lang="it"/>
              <a:t>Sezione dedicata alla raccolta di materiale didattico permanente di libero accesso ed integrabile/aggiornabile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57"/>
          <p:cNvSpPr txBox="1"/>
          <p:nvPr>
            <p:ph type="title"/>
          </p:nvPr>
        </p:nvSpPr>
        <p:spPr>
          <a:xfrm>
            <a:off x="286350" y="1264975"/>
            <a:ext cx="8571300" cy="21144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Figma</a:t>
            </a:r>
            <a:endParaRPr/>
          </a:p>
        </p:txBody>
      </p:sp>
      <p:sp>
        <p:nvSpPr>
          <p:cNvPr id="417" name="Google Shape;417;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418" name="Google Shape;418;p57"/>
          <p:cNvPicPr preferRelativeResize="0"/>
          <p:nvPr/>
        </p:nvPicPr>
        <p:blipFill>
          <a:blip r:embed="rId3">
            <a:alphaModFix/>
          </a:blip>
          <a:stretch>
            <a:fillRect/>
          </a:stretch>
        </p:blipFill>
        <p:spPr>
          <a:xfrm>
            <a:off x="4316450" y="934050"/>
            <a:ext cx="548700" cy="460120"/>
          </a:xfrm>
          <a:prstGeom prst="rect">
            <a:avLst/>
          </a:prstGeom>
          <a:noFill/>
          <a:ln>
            <a:noFill/>
          </a:ln>
        </p:spPr>
      </p:pic>
      <p:sp>
        <p:nvSpPr>
          <p:cNvPr id="419" name="Google Shape;419;p57"/>
          <p:cNvSpPr txBox="1"/>
          <p:nvPr>
            <p:ph idx="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8"/>
          <p:cNvSpPr txBox="1"/>
          <p:nvPr>
            <p:ph type="title"/>
          </p:nvPr>
        </p:nvSpPr>
        <p:spPr>
          <a:xfrm>
            <a:off x="311700" y="0"/>
            <a:ext cx="8520600" cy="51435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it"/>
              <a:t>Editing in Figma</a:t>
            </a:r>
            <a:endParaRPr/>
          </a:p>
        </p:txBody>
      </p:sp>
      <p:sp>
        <p:nvSpPr>
          <p:cNvPr id="425" name="Google Shape;425;p58"/>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9"/>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431" name="Google Shape;431;p5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Stili: testo e colore</a:t>
            </a:r>
            <a:endParaRPr/>
          </a:p>
        </p:txBody>
      </p:sp>
      <p:sp>
        <p:nvSpPr>
          <p:cNvPr id="432" name="Google Shape;432;p59"/>
          <p:cNvSpPr txBox="1"/>
          <p:nvPr>
            <p:ph idx="1" type="body"/>
          </p:nvPr>
        </p:nvSpPr>
        <p:spPr>
          <a:xfrm>
            <a:off x="311700" y="1266325"/>
            <a:ext cx="5058600" cy="330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it"/>
              <a:t>Per aggiungere uno stile di testo seleziono il testo, clicco sui 4 pallini vicino a Text, poi clicco su + e creo il nuovo stile.</a:t>
            </a:r>
            <a:endParaRPr/>
          </a:p>
          <a:p>
            <a:pPr indent="0" lvl="0" marL="0" marR="0" rtl="0" algn="l">
              <a:lnSpc>
                <a:spcPct val="115000"/>
              </a:lnSpc>
              <a:spcBef>
                <a:spcPts val="1200"/>
              </a:spcBef>
              <a:spcAft>
                <a:spcPts val="0"/>
              </a:spcAft>
              <a:buNone/>
            </a:pPr>
            <a:r>
              <a:rPr lang="it"/>
              <a:t>Per modificare lo stile clicco sul nome dello stile, quindi sull’icona di edit e modifico lo stile.</a:t>
            </a:r>
            <a:endParaRPr/>
          </a:p>
          <a:p>
            <a:pPr indent="0" lvl="0" marL="0" rtl="0" algn="l">
              <a:spcBef>
                <a:spcPts val="1200"/>
              </a:spcBef>
              <a:spcAft>
                <a:spcPts val="1200"/>
              </a:spcAft>
              <a:buNone/>
            </a:pPr>
            <a:r>
              <a:rPr lang="it"/>
              <a:t>Stesso procedimento per il colore: seleziono la figura, clicco sui quattro pallini vicino a “fill” clicco su + per aggiungere il nuovo stile</a:t>
            </a:r>
            <a:endParaRPr/>
          </a:p>
        </p:txBody>
      </p:sp>
      <p:pic>
        <p:nvPicPr>
          <p:cNvPr id="433" name="Google Shape;433;p59"/>
          <p:cNvPicPr preferRelativeResize="0"/>
          <p:nvPr/>
        </p:nvPicPr>
        <p:blipFill rotWithShape="1">
          <a:blip r:embed="rId3">
            <a:alphaModFix/>
          </a:blip>
          <a:srcRect b="0" l="30396" r="32989" t="0"/>
          <a:stretch/>
        </p:blipFill>
        <p:spPr>
          <a:xfrm>
            <a:off x="5945125" y="390275"/>
            <a:ext cx="3051949" cy="4178749"/>
          </a:xfrm>
          <a:prstGeom prst="rect">
            <a:avLst/>
          </a:prstGeom>
          <a:noFill/>
          <a:ln cap="flat" cmpd="sng" w="9525">
            <a:solidFill>
              <a:srgbClr val="F3F3F3"/>
            </a:solidFill>
            <a:prstDash val="solid"/>
            <a:round/>
            <a:headEnd len="sm" w="sm" type="none"/>
            <a:tailEnd len="sm" w="sm" type="none"/>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0"/>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439" name="Google Shape;439;p6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Auto layout</a:t>
            </a:r>
            <a:endParaRPr/>
          </a:p>
        </p:txBody>
      </p:sp>
      <p:sp>
        <p:nvSpPr>
          <p:cNvPr id="440" name="Google Shape;440;p60"/>
          <p:cNvSpPr txBox="1"/>
          <p:nvPr>
            <p:ph idx="1" type="body"/>
          </p:nvPr>
        </p:nvSpPr>
        <p:spPr>
          <a:xfrm>
            <a:off x="311700" y="1266325"/>
            <a:ext cx="5058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it"/>
              <a:t>Molto utile per elementi quali paragrafi di testo che sotto hanno altri paragrafi o bottoni.</a:t>
            </a:r>
            <a:endParaRPr/>
          </a:p>
          <a:p>
            <a:pPr indent="0" lvl="0" marL="0" marR="0" rtl="0" algn="l">
              <a:lnSpc>
                <a:spcPct val="115000"/>
              </a:lnSpc>
              <a:spcBef>
                <a:spcPts val="1200"/>
              </a:spcBef>
              <a:spcAft>
                <a:spcPts val="0"/>
              </a:spcAft>
              <a:buNone/>
            </a:pPr>
            <a:r>
              <a:rPr lang="it"/>
              <a:t>Per farlo: creo rettangolo e dentro il testo. </a:t>
            </a:r>
            <a:br>
              <a:rPr lang="it"/>
            </a:br>
            <a:r>
              <a:rPr lang="it"/>
              <a:t>Seleziono entrambi: SHIFT + A</a:t>
            </a:r>
            <a:endParaRPr/>
          </a:p>
          <a:p>
            <a:pPr indent="0" lvl="0" marL="0" marR="0" rtl="0" algn="l">
              <a:lnSpc>
                <a:spcPct val="115000"/>
              </a:lnSpc>
              <a:spcBef>
                <a:spcPts val="1200"/>
              </a:spcBef>
              <a:spcAft>
                <a:spcPts val="0"/>
              </a:spcAft>
              <a:buNone/>
            </a:pPr>
            <a:r>
              <a:rPr lang="it"/>
              <a:t>Oppure utilizzo le proprietà del frame auto layout</a:t>
            </a:r>
            <a:endParaRPr/>
          </a:p>
          <a:p>
            <a:pPr indent="0" lvl="0" marL="0" rtl="0" algn="l">
              <a:spcBef>
                <a:spcPts val="1200"/>
              </a:spcBef>
              <a:spcAft>
                <a:spcPts val="1200"/>
              </a:spcAft>
              <a:buNone/>
            </a:pPr>
            <a:r>
              <a:t/>
            </a:r>
            <a:endParaRPr/>
          </a:p>
        </p:txBody>
      </p:sp>
      <p:pic>
        <p:nvPicPr>
          <p:cNvPr id="441" name="Google Shape;441;p60"/>
          <p:cNvPicPr preferRelativeResize="0"/>
          <p:nvPr/>
        </p:nvPicPr>
        <p:blipFill rotWithShape="1">
          <a:blip r:embed="rId3">
            <a:alphaModFix/>
          </a:blip>
          <a:srcRect b="-20313" l="22940" r="22940" t="-11421"/>
          <a:stretch/>
        </p:blipFill>
        <p:spPr>
          <a:xfrm>
            <a:off x="5939575" y="780625"/>
            <a:ext cx="3051949" cy="4178750"/>
          </a:xfrm>
          <a:prstGeom prst="rect">
            <a:avLst/>
          </a:prstGeom>
          <a:noFill/>
          <a:ln cap="flat" cmpd="sng" w="9525">
            <a:solidFill>
              <a:srgbClr val="F3F3F3"/>
            </a:solidFill>
            <a:prstDash val="solid"/>
            <a:round/>
            <a:headEnd len="sm" w="sm" type="none"/>
            <a:tailEnd len="sm" w="sm" type="none"/>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1"/>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447" name="Google Shape;447;p6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Allineamento</a:t>
            </a:r>
            <a:endParaRPr/>
          </a:p>
        </p:txBody>
      </p:sp>
      <p:sp>
        <p:nvSpPr>
          <p:cNvPr id="448" name="Google Shape;448;p61"/>
          <p:cNvSpPr txBox="1"/>
          <p:nvPr>
            <p:ph idx="1" type="body"/>
          </p:nvPr>
        </p:nvSpPr>
        <p:spPr>
          <a:xfrm>
            <a:off x="311700" y="1266325"/>
            <a:ext cx="5058600" cy="330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it"/>
              <a:t>Utile per allineare elementi diversi tra di loro.</a:t>
            </a:r>
            <a:endParaRPr/>
          </a:p>
          <a:p>
            <a:pPr indent="0" lvl="0" marL="0" marR="0" rtl="0" algn="l">
              <a:lnSpc>
                <a:spcPct val="115000"/>
              </a:lnSpc>
              <a:spcBef>
                <a:spcPts val="1200"/>
              </a:spcBef>
              <a:spcAft>
                <a:spcPts val="0"/>
              </a:spcAft>
              <a:buNone/>
            </a:pPr>
            <a:r>
              <a:rPr lang="it"/>
              <a:t>Viene utilizzato moltissimo per i menu o per le combinazioni di immagini, titoli, paragrafi.</a:t>
            </a:r>
            <a:endParaRPr/>
          </a:p>
          <a:p>
            <a:pPr indent="0" lvl="0" marL="0" rtl="0" algn="l">
              <a:spcBef>
                <a:spcPts val="1200"/>
              </a:spcBef>
              <a:spcAft>
                <a:spcPts val="1200"/>
              </a:spcAft>
              <a:buNone/>
            </a:pPr>
            <a:r>
              <a:t/>
            </a:r>
            <a:endParaRPr/>
          </a:p>
        </p:txBody>
      </p:sp>
      <p:pic>
        <p:nvPicPr>
          <p:cNvPr id="449" name="Google Shape;449;p61"/>
          <p:cNvPicPr preferRelativeResize="0"/>
          <p:nvPr/>
        </p:nvPicPr>
        <p:blipFill rotWithShape="1">
          <a:blip r:embed="rId3">
            <a:alphaModFix/>
          </a:blip>
          <a:srcRect b="3505" l="0" r="0" t="3505"/>
          <a:stretch/>
        </p:blipFill>
        <p:spPr>
          <a:xfrm>
            <a:off x="5945125" y="390275"/>
            <a:ext cx="3051950" cy="4178749"/>
          </a:xfrm>
          <a:prstGeom prst="rect">
            <a:avLst/>
          </a:prstGeom>
          <a:noFill/>
          <a:ln cap="flat" cmpd="sng" w="9525">
            <a:solidFill>
              <a:srgbClr val="F3F3F3"/>
            </a:solidFill>
            <a:prstDash val="solid"/>
            <a:round/>
            <a:headEnd len="sm" w="sm" type="none"/>
            <a:tailEnd len="sm" w="sm" type="none"/>
          </a:ln>
        </p:spPr>
      </p:pic>
      <p:pic>
        <p:nvPicPr>
          <p:cNvPr id="450" name="Google Shape;450;p61"/>
          <p:cNvPicPr preferRelativeResize="0"/>
          <p:nvPr/>
        </p:nvPicPr>
        <p:blipFill>
          <a:blip r:embed="rId4">
            <a:alphaModFix/>
          </a:blip>
          <a:stretch>
            <a:fillRect/>
          </a:stretch>
        </p:blipFill>
        <p:spPr>
          <a:xfrm>
            <a:off x="463200" y="3130850"/>
            <a:ext cx="4381500" cy="6667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Grafici a torta</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111" name="Google Shape;111;p17"/>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112" name="Google Shape;112;p17"/>
          <p:cNvSpPr txBox="1"/>
          <p:nvPr>
            <p:ph idx="1" type="body"/>
          </p:nvPr>
        </p:nvSpPr>
        <p:spPr>
          <a:xfrm>
            <a:off x="311700" y="1152425"/>
            <a:ext cx="4444200" cy="37221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lang="it"/>
              <a:t>I grafici a torta sono perfetti per illustrare in </a:t>
            </a:r>
            <a:r>
              <a:rPr b="1" lang="it"/>
              <a:t>un'unica dimensione la ripartizione di un campione</a:t>
            </a:r>
            <a:r>
              <a:rPr lang="it"/>
              <a:t>. In altre parole, è meglio utilizzare i grafici a torta quando si desidera mostrare le differenze all'interno di gruppi sulla base di un'unica variabile. Ad. es i gruppi di età all’interno di un campione.</a:t>
            </a:r>
            <a:endParaRPr/>
          </a:p>
        </p:txBody>
      </p:sp>
      <p:pic>
        <p:nvPicPr>
          <p:cNvPr id="113" name="Google Shape;113;p17"/>
          <p:cNvPicPr preferRelativeResize="0"/>
          <p:nvPr/>
        </p:nvPicPr>
        <p:blipFill>
          <a:blip r:embed="rId3">
            <a:alphaModFix/>
          </a:blip>
          <a:stretch>
            <a:fillRect/>
          </a:stretch>
        </p:blipFill>
        <p:spPr>
          <a:xfrm>
            <a:off x="4908300" y="1304825"/>
            <a:ext cx="4083299" cy="252345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2"/>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456" name="Google Shape;456;p6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Constraint</a:t>
            </a:r>
            <a:endParaRPr/>
          </a:p>
        </p:txBody>
      </p:sp>
      <p:sp>
        <p:nvSpPr>
          <p:cNvPr id="457" name="Google Shape;457;p62"/>
          <p:cNvSpPr txBox="1"/>
          <p:nvPr>
            <p:ph idx="1" type="body"/>
          </p:nvPr>
        </p:nvSpPr>
        <p:spPr>
          <a:xfrm>
            <a:off x="311700" y="1266325"/>
            <a:ext cx="5058600" cy="330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it"/>
              <a:t>I constraint sono utilizzati per definire come i livelli si devono comportare quando i loro frame vengono ridimensionati.</a:t>
            </a:r>
            <a:endParaRPr/>
          </a:p>
          <a:p>
            <a:pPr indent="0" lvl="0" marL="0" marR="0" rtl="0" algn="l">
              <a:lnSpc>
                <a:spcPct val="115000"/>
              </a:lnSpc>
              <a:spcBef>
                <a:spcPts val="1200"/>
              </a:spcBef>
              <a:spcAft>
                <a:spcPts val="0"/>
              </a:spcAft>
              <a:buNone/>
            </a:pPr>
            <a:r>
              <a:rPr lang="it"/>
              <a:t>Questo aiuta a controllare come il design appare su differenti dimensioni di schermi e dispositivi. </a:t>
            </a:r>
            <a:endParaRPr/>
          </a:p>
          <a:p>
            <a:pPr indent="0" lvl="0" marL="0" marR="0" rtl="0" algn="l">
              <a:lnSpc>
                <a:spcPct val="115000"/>
              </a:lnSpc>
              <a:spcBef>
                <a:spcPts val="1200"/>
              </a:spcBef>
              <a:spcAft>
                <a:spcPts val="1200"/>
              </a:spcAft>
              <a:buNone/>
            </a:pPr>
            <a:r>
              <a:rPr lang="it"/>
              <a:t>Di default ad ogni livello vengono applicati i constraint top e left.</a:t>
            </a:r>
            <a:endParaRPr/>
          </a:p>
        </p:txBody>
      </p:sp>
      <p:pic>
        <p:nvPicPr>
          <p:cNvPr id="458" name="Google Shape;458;p62"/>
          <p:cNvPicPr preferRelativeResize="0"/>
          <p:nvPr/>
        </p:nvPicPr>
        <p:blipFill rotWithShape="1">
          <a:blip r:embed="rId3">
            <a:alphaModFix/>
          </a:blip>
          <a:srcRect b="-72249" l="0" r="0" t="-72249"/>
          <a:stretch/>
        </p:blipFill>
        <p:spPr>
          <a:xfrm>
            <a:off x="5945125" y="390275"/>
            <a:ext cx="3051949" cy="4178749"/>
          </a:xfrm>
          <a:prstGeom prst="rect">
            <a:avLst/>
          </a:prstGeom>
          <a:noFill/>
          <a:ln cap="flat" cmpd="sng" w="9525">
            <a:solidFill>
              <a:srgbClr val="F3F3F3"/>
            </a:solidFill>
            <a:prstDash val="solid"/>
            <a:round/>
            <a:headEnd len="sm" w="sm" type="none"/>
            <a:tailEnd len="sm" w="sm" type="none"/>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63"/>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464" name="Google Shape;464;p6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it"/>
              <a:t>Esercizio </a:t>
            </a:r>
            <a:endParaRPr/>
          </a:p>
        </p:txBody>
      </p:sp>
      <p:sp>
        <p:nvSpPr>
          <p:cNvPr id="465" name="Google Shape;465;p63"/>
          <p:cNvSpPr txBox="1"/>
          <p:nvPr>
            <p:ph idx="1" type="body"/>
          </p:nvPr>
        </p:nvSpPr>
        <p:spPr>
          <a:xfrm>
            <a:off x="311700" y="1266325"/>
            <a:ext cx="5058600" cy="33027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0"/>
              </a:spcAft>
              <a:buNone/>
            </a:pPr>
            <a:r>
              <a:rPr lang="it"/>
              <a:t>Realizzate il wireframe che vedete qui a destra utilizzando le funzionalità viste insieme: stili, auto layout, allineamento, constraints, ecc…</a:t>
            </a:r>
            <a:endParaRPr/>
          </a:p>
          <a:p>
            <a:pPr indent="0" lvl="0" marL="0" rtl="0" algn="l">
              <a:spcBef>
                <a:spcPts val="1200"/>
              </a:spcBef>
              <a:spcAft>
                <a:spcPts val="1200"/>
              </a:spcAft>
              <a:buNone/>
            </a:pPr>
            <a:r>
              <a:t/>
            </a:r>
            <a:endParaRPr/>
          </a:p>
        </p:txBody>
      </p:sp>
      <p:pic>
        <p:nvPicPr>
          <p:cNvPr id="466" name="Google Shape;466;p63"/>
          <p:cNvPicPr preferRelativeResize="0"/>
          <p:nvPr/>
        </p:nvPicPr>
        <p:blipFill>
          <a:blip r:embed="rId3">
            <a:alphaModFix/>
          </a:blip>
          <a:stretch>
            <a:fillRect/>
          </a:stretch>
        </p:blipFill>
        <p:spPr>
          <a:xfrm>
            <a:off x="6365975" y="343900"/>
            <a:ext cx="2052725" cy="4455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Istogrammi</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119" name="Google Shape;119;p18"/>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120" name="Google Shape;120;p18"/>
          <p:cNvSpPr txBox="1"/>
          <p:nvPr>
            <p:ph idx="1" type="body"/>
          </p:nvPr>
        </p:nvSpPr>
        <p:spPr>
          <a:xfrm>
            <a:off x="311700" y="1152425"/>
            <a:ext cx="4444200" cy="3722100"/>
          </a:xfrm>
          <a:prstGeom prst="rect">
            <a:avLst/>
          </a:prstGeom>
        </p:spPr>
        <p:txBody>
          <a:bodyPr anchorCtr="0" anchor="t" bIns="91425" lIns="91425" spcFirstLastPara="1" rIns="91425" wrap="square" tIns="91425">
            <a:normAutofit lnSpcReduction="10000"/>
          </a:bodyPr>
          <a:lstStyle/>
          <a:p>
            <a:pPr indent="0" lvl="0" marL="0" marR="0" rtl="0" algn="l">
              <a:lnSpc>
                <a:spcPct val="115000"/>
              </a:lnSpc>
              <a:spcBef>
                <a:spcPts val="0"/>
              </a:spcBef>
              <a:spcAft>
                <a:spcPts val="1200"/>
              </a:spcAft>
              <a:buNone/>
            </a:pPr>
            <a:r>
              <a:rPr lang="it"/>
              <a:t>Come i grafici a torta, gli istogrammi rappresentano una </a:t>
            </a:r>
            <a:r>
              <a:rPr b="1" lang="it"/>
              <a:t>ripartizione unidimensionale della distribuzione di un campione</a:t>
            </a:r>
            <a:r>
              <a:rPr lang="it"/>
              <a:t>. La vera differenza tra gli istogrammi e altre forme di grafici sta nel fatto che i primi sono più adatti per illustrare le distribuzioni dei campioni su dimensioni misurate a intervalli discreti. A differenza dei grafici a barre verticali e orizzontali, l'asse x non è suddiviso in categorie che si escludono a vicenda.</a:t>
            </a:r>
            <a:endParaRPr/>
          </a:p>
        </p:txBody>
      </p:sp>
      <p:pic>
        <p:nvPicPr>
          <p:cNvPr id="121" name="Google Shape;121;p18"/>
          <p:cNvPicPr preferRelativeResize="0"/>
          <p:nvPr/>
        </p:nvPicPr>
        <p:blipFill>
          <a:blip r:embed="rId3">
            <a:alphaModFix/>
          </a:blip>
          <a:stretch>
            <a:fillRect/>
          </a:stretch>
        </p:blipFill>
        <p:spPr>
          <a:xfrm>
            <a:off x="4908300" y="1304825"/>
            <a:ext cx="4083300" cy="284241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Grafici a linee</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127" name="Google Shape;127;p19"/>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128" name="Google Shape;128;p19"/>
          <p:cNvSpPr txBox="1"/>
          <p:nvPr>
            <p:ph idx="1" type="body"/>
          </p:nvPr>
        </p:nvSpPr>
        <p:spPr>
          <a:xfrm>
            <a:off x="311700" y="1152425"/>
            <a:ext cx="4444200" cy="3722100"/>
          </a:xfrm>
          <a:prstGeom prst="rect">
            <a:avLst/>
          </a:prstGeom>
        </p:spPr>
        <p:txBody>
          <a:bodyPr anchorCtr="0" anchor="t" bIns="91425" lIns="91425" spcFirstLastPara="1" rIns="91425" wrap="square" tIns="91425">
            <a:normAutofit/>
          </a:bodyPr>
          <a:lstStyle/>
          <a:p>
            <a:pPr indent="0" lvl="0" marL="0" marR="0" rtl="0" algn="l">
              <a:lnSpc>
                <a:spcPct val="115000"/>
              </a:lnSpc>
              <a:spcBef>
                <a:spcPts val="0"/>
              </a:spcBef>
              <a:spcAft>
                <a:spcPts val="1200"/>
              </a:spcAft>
              <a:buNone/>
            </a:pPr>
            <a:r>
              <a:rPr lang="it"/>
              <a:t>I grafici a linee vengono utilizzati per illustrare le </a:t>
            </a:r>
            <a:r>
              <a:rPr b="1" lang="it"/>
              <a:t>tendenze nel corso del tempo</a:t>
            </a:r>
            <a:r>
              <a:rPr lang="it"/>
              <a:t>. Molto spesso questo serve per misurare il progresso delle vendite sul lungo periodo o una qualsiasi altra statistica empirica di rilevanza per le aziende o le organizzazioni. Possono essere utilizzati anche per confrontare due diverse variabili nel corso del tempo.</a:t>
            </a:r>
            <a:r>
              <a:rPr lang="it" sz="1350">
                <a:solidFill>
                  <a:srgbClr val="333E48"/>
                </a:solidFill>
                <a:latin typeface="Arial"/>
                <a:ea typeface="Arial"/>
                <a:cs typeface="Arial"/>
                <a:sym typeface="Arial"/>
              </a:rPr>
              <a:t> </a:t>
            </a:r>
            <a:endParaRPr/>
          </a:p>
        </p:txBody>
      </p:sp>
      <p:pic>
        <p:nvPicPr>
          <p:cNvPr id="129" name="Google Shape;129;p19"/>
          <p:cNvPicPr preferRelativeResize="0"/>
          <p:nvPr/>
        </p:nvPicPr>
        <p:blipFill>
          <a:blip r:embed="rId3">
            <a:alphaModFix/>
          </a:blip>
          <a:stretch>
            <a:fillRect/>
          </a:stretch>
        </p:blipFill>
        <p:spPr>
          <a:xfrm>
            <a:off x="4884800" y="1563175"/>
            <a:ext cx="4083301" cy="228958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0"/>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Google moduli: analisi risultati di un questionario</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135" name="Google Shape;135;p20"/>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pic>
        <p:nvPicPr>
          <p:cNvPr id="136" name="Google Shape;136;p20"/>
          <p:cNvPicPr preferRelativeResize="0"/>
          <p:nvPr/>
        </p:nvPicPr>
        <p:blipFill>
          <a:blip r:embed="rId3">
            <a:alphaModFix/>
          </a:blip>
          <a:stretch>
            <a:fillRect/>
          </a:stretch>
        </p:blipFill>
        <p:spPr>
          <a:xfrm>
            <a:off x="898298" y="1442272"/>
            <a:ext cx="7208400" cy="2840200"/>
          </a:xfrm>
          <a:prstGeom prst="rect">
            <a:avLst/>
          </a:prstGeom>
          <a:noFill/>
          <a:ln>
            <a:noFill/>
          </a:ln>
        </p:spPr>
      </p:pic>
      <p:sp>
        <p:nvSpPr>
          <p:cNvPr id="137" name="Google Shape;137;p20"/>
          <p:cNvSpPr txBox="1"/>
          <p:nvPr/>
        </p:nvSpPr>
        <p:spPr>
          <a:xfrm>
            <a:off x="211375" y="1076225"/>
            <a:ext cx="22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pen Sans"/>
                <a:ea typeface="Open Sans"/>
                <a:cs typeface="Open Sans"/>
                <a:sym typeface="Open Sans"/>
              </a:rPr>
              <a:t>totale risposte ricevute</a:t>
            </a:r>
            <a:endParaRPr>
              <a:latin typeface="Open Sans"/>
              <a:ea typeface="Open Sans"/>
              <a:cs typeface="Open Sans"/>
              <a:sym typeface="Open Sans"/>
            </a:endParaRPr>
          </a:p>
        </p:txBody>
      </p:sp>
      <p:cxnSp>
        <p:nvCxnSpPr>
          <p:cNvPr id="138" name="Google Shape;138;p20"/>
          <p:cNvCxnSpPr/>
          <p:nvPr/>
        </p:nvCxnSpPr>
        <p:spPr>
          <a:xfrm>
            <a:off x="716325" y="1385700"/>
            <a:ext cx="552000" cy="363900"/>
          </a:xfrm>
          <a:prstGeom prst="straightConnector1">
            <a:avLst/>
          </a:prstGeom>
          <a:noFill/>
          <a:ln cap="flat" cmpd="sng" w="9525">
            <a:solidFill>
              <a:schemeClr val="dk2"/>
            </a:solidFill>
            <a:prstDash val="solid"/>
            <a:round/>
            <a:headEnd len="med" w="med" type="none"/>
            <a:tailEnd len="med" w="med" type="triangle"/>
          </a:ln>
        </p:spPr>
      </p:cxnSp>
      <p:sp>
        <p:nvSpPr>
          <p:cNvPr id="139" name="Google Shape;139;p20"/>
          <p:cNvSpPr txBox="1"/>
          <p:nvPr/>
        </p:nvSpPr>
        <p:spPr>
          <a:xfrm>
            <a:off x="311700" y="4419925"/>
            <a:ext cx="224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pen Sans"/>
                <a:ea typeface="Open Sans"/>
                <a:cs typeface="Open Sans"/>
                <a:sym typeface="Open Sans"/>
              </a:rPr>
              <a:t>riepilogo globale delle risposte</a:t>
            </a:r>
            <a:endParaRPr>
              <a:latin typeface="Open Sans"/>
              <a:ea typeface="Open Sans"/>
              <a:cs typeface="Open Sans"/>
              <a:sym typeface="Open Sans"/>
            </a:endParaRPr>
          </a:p>
        </p:txBody>
      </p:sp>
      <p:sp>
        <p:nvSpPr>
          <p:cNvPr id="140" name="Google Shape;140;p20"/>
          <p:cNvSpPr txBox="1"/>
          <p:nvPr/>
        </p:nvSpPr>
        <p:spPr>
          <a:xfrm>
            <a:off x="3181875" y="4419925"/>
            <a:ext cx="224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pen Sans"/>
                <a:ea typeface="Open Sans"/>
                <a:cs typeface="Open Sans"/>
                <a:sym typeface="Open Sans"/>
              </a:rPr>
              <a:t>visualizzazione risposte per singola domanda</a:t>
            </a:r>
            <a:endParaRPr>
              <a:latin typeface="Open Sans"/>
              <a:ea typeface="Open Sans"/>
              <a:cs typeface="Open Sans"/>
              <a:sym typeface="Open Sans"/>
            </a:endParaRPr>
          </a:p>
        </p:txBody>
      </p:sp>
      <p:sp>
        <p:nvSpPr>
          <p:cNvPr id="141" name="Google Shape;141;p20"/>
          <p:cNvSpPr txBox="1"/>
          <p:nvPr/>
        </p:nvSpPr>
        <p:spPr>
          <a:xfrm>
            <a:off x="6105650" y="4419925"/>
            <a:ext cx="224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pen Sans"/>
                <a:ea typeface="Open Sans"/>
                <a:cs typeface="Open Sans"/>
                <a:sym typeface="Open Sans"/>
              </a:rPr>
              <a:t>visualizzazione risposte per singolo partecipante</a:t>
            </a:r>
            <a:endParaRPr>
              <a:latin typeface="Open Sans"/>
              <a:ea typeface="Open Sans"/>
              <a:cs typeface="Open Sans"/>
              <a:sym typeface="Open Sans"/>
            </a:endParaRPr>
          </a:p>
        </p:txBody>
      </p:sp>
      <p:sp>
        <p:nvSpPr>
          <p:cNvPr id="142" name="Google Shape;142;p20"/>
          <p:cNvSpPr txBox="1"/>
          <p:nvPr/>
        </p:nvSpPr>
        <p:spPr>
          <a:xfrm>
            <a:off x="6824625" y="1044725"/>
            <a:ext cx="224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latin typeface="Open Sans"/>
                <a:ea typeface="Open Sans"/>
                <a:cs typeface="Open Sans"/>
                <a:sym typeface="Open Sans"/>
              </a:rPr>
              <a:t>visualizzazione risposte su foglio excel</a:t>
            </a:r>
            <a:endParaRPr>
              <a:latin typeface="Open Sans"/>
              <a:ea typeface="Open Sans"/>
              <a:cs typeface="Open Sans"/>
              <a:sym typeface="Open Sans"/>
            </a:endParaRPr>
          </a:p>
        </p:txBody>
      </p:sp>
      <p:cxnSp>
        <p:nvCxnSpPr>
          <p:cNvPr id="143" name="Google Shape;143;p20"/>
          <p:cNvCxnSpPr>
            <a:stCxn id="142" idx="2"/>
          </p:cNvCxnSpPr>
          <p:nvPr/>
        </p:nvCxnSpPr>
        <p:spPr>
          <a:xfrm flipH="1">
            <a:off x="7386375" y="1660325"/>
            <a:ext cx="559800" cy="148200"/>
          </a:xfrm>
          <a:prstGeom prst="straightConnector1">
            <a:avLst/>
          </a:prstGeom>
          <a:noFill/>
          <a:ln cap="flat" cmpd="sng" w="9525">
            <a:solidFill>
              <a:schemeClr val="dk2"/>
            </a:solidFill>
            <a:prstDash val="solid"/>
            <a:round/>
            <a:headEnd len="med" w="med" type="none"/>
            <a:tailEnd len="med" w="med" type="triangle"/>
          </a:ln>
        </p:spPr>
      </p:cxnSp>
      <p:cxnSp>
        <p:nvCxnSpPr>
          <p:cNvPr id="144" name="Google Shape;144;p20"/>
          <p:cNvCxnSpPr>
            <a:stCxn id="139" idx="0"/>
          </p:cNvCxnSpPr>
          <p:nvPr/>
        </p:nvCxnSpPr>
        <p:spPr>
          <a:xfrm flipH="1" rot="10800000">
            <a:off x="1433250" y="4063225"/>
            <a:ext cx="480900" cy="356700"/>
          </a:xfrm>
          <a:prstGeom prst="straightConnector1">
            <a:avLst/>
          </a:prstGeom>
          <a:noFill/>
          <a:ln cap="flat" cmpd="sng" w="9525">
            <a:solidFill>
              <a:schemeClr val="dk2"/>
            </a:solidFill>
            <a:prstDash val="solid"/>
            <a:round/>
            <a:headEnd len="med" w="med" type="none"/>
            <a:tailEnd len="med" w="med" type="triangle"/>
          </a:ln>
        </p:spPr>
      </p:cxnSp>
      <p:cxnSp>
        <p:nvCxnSpPr>
          <p:cNvPr id="145" name="Google Shape;145;p20"/>
          <p:cNvCxnSpPr>
            <a:stCxn id="140" idx="0"/>
          </p:cNvCxnSpPr>
          <p:nvPr/>
        </p:nvCxnSpPr>
        <p:spPr>
          <a:xfrm flipH="1" rot="10800000">
            <a:off x="4303425" y="4063225"/>
            <a:ext cx="76800" cy="356700"/>
          </a:xfrm>
          <a:prstGeom prst="straightConnector1">
            <a:avLst/>
          </a:prstGeom>
          <a:noFill/>
          <a:ln cap="flat" cmpd="sng" w="9525">
            <a:solidFill>
              <a:schemeClr val="dk2"/>
            </a:solidFill>
            <a:prstDash val="solid"/>
            <a:round/>
            <a:headEnd len="med" w="med" type="none"/>
            <a:tailEnd len="med" w="med" type="triangle"/>
          </a:ln>
        </p:spPr>
      </p:cxnSp>
      <p:cxnSp>
        <p:nvCxnSpPr>
          <p:cNvPr id="146" name="Google Shape;146;p20"/>
          <p:cNvCxnSpPr/>
          <p:nvPr/>
        </p:nvCxnSpPr>
        <p:spPr>
          <a:xfrm rot="10800000">
            <a:off x="6916650" y="4098275"/>
            <a:ext cx="634200" cy="469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it"/>
              <a:t>Google sheet/excel: analisi risultati </a:t>
            </a:r>
            <a:r>
              <a:rPr lang="it"/>
              <a:t>di un questionario</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rtl="0" algn="l">
              <a:spcBef>
                <a:spcPts val="0"/>
              </a:spcBef>
              <a:spcAft>
                <a:spcPts val="0"/>
              </a:spcAft>
              <a:buNone/>
            </a:pPr>
            <a:r>
              <a:t/>
            </a:r>
            <a:endParaRPr/>
          </a:p>
        </p:txBody>
      </p:sp>
      <p:sp>
        <p:nvSpPr>
          <p:cNvPr id="152" name="Google Shape;152;p21"/>
          <p:cNvSpPr txBox="1"/>
          <p:nvPr>
            <p:ph idx="12" type="sldNum"/>
          </p:nvPr>
        </p:nvSpPr>
        <p:spPr>
          <a:xfrm>
            <a:off x="8519033" y="4686754"/>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it"/>
              <a:t>‹#›</a:t>
            </a:fld>
            <a:endParaRPr/>
          </a:p>
        </p:txBody>
      </p:sp>
      <p:sp>
        <p:nvSpPr>
          <p:cNvPr id="153" name="Google Shape;153;p21"/>
          <p:cNvSpPr txBox="1"/>
          <p:nvPr>
            <p:ph idx="1" type="body"/>
          </p:nvPr>
        </p:nvSpPr>
        <p:spPr>
          <a:xfrm>
            <a:off x="311700" y="1266325"/>
            <a:ext cx="8002500" cy="3302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it"/>
              <a:t>Per sommare risultati dello stesso tipo: funzione “conta se” (count if).</a:t>
            </a:r>
            <a:br>
              <a:rPr lang="it"/>
            </a:br>
            <a:r>
              <a:rPr lang="it"/>
              <a:t>Questa funzione </a:t>
            </a:r>
            <a:r>
              <a:rPr b="1" lang="it"/>
              <a:t>conta, per un dato intervallo, il numero di celle che contengono un dato criterio</a:t>
            </a:r>
            <a:r>
              <a:rPr lang="it"/>
              <a:t>. </a:t>
            </a:r>
            <a:endParaRPr/>
          </a:p>
          <a:p>
            <a:pPr indent="0" lvl="0" marL="0" rtl="0" algn="l">
              <a:spcBef>
                <a:spcPts val="1200"/>
              </a:spcBef>
              <a:spcAft>
                <a:spcPts val="0"/>
              </a:spcAft>
              <a:buNone/>
            </a:pPr>
            <a:r>
              <a:rPr lang="it"/>
              <a:t>Seleziono funzione “count if”.</a:t>
            </a:r>
            <a:br>
              <a:rPr lang="it"/>
            </a:br>
            <a:r>
              <a:rPr lang="it"/>
              <a:t>Aggiungo intervallo e criterio: =COUNTIF(A1:A55;”label”)</a:t>
            </a:r>
            <a:br>
              <a:rPr lang="it"/>
            </a:br>
            <a:r>
              <a:rPr lang="it"/>
              <a:t>Imp. le virgolette (si tratta di una stringa!)</a:t>
            </a:r>
            <a:endParaRPr/>
          </a:p>
          <a:p>
            <a:pPr indent="0" lvl="0" marL="0" rtl="0" algn="l">
              <a:spcBef>
                <a:spcPts val="1200"/>
              </a:spcBef>
              <a:spcAft>
                <a:spcPts val="0"/>
              </a:spcAft>
              <a:buNone/>
            </a:pPr>
            <a:r>
              <a:rPr lang="it"/>
              <a:t>Per poter poi copiare la formula, senza modificare l’intervallo, aggiungere il simbolo $ prima del numero della riga =COUNTIF(A$1:A$55:”label”)</a:t>
            </a:r>
            <a:endParaRPr/>
          </a:p>
          <a:p>
            <a:pPr indent="0" lvl="0" marL="0" rtl="0" algn="l">
              <a:spcBef>
                <a:spcPts val="1200"/>
              </a:spcBef>
              <a:spcAft>
                <a:spcPts val="1200"/>
              </a:spcAft>
              <a:buNone/>
            </a:pPr>
            <a:r>
              <a:rPr lang="it"/>
              <a:t>Se voglio contare le celle che NON contengono uno specifico criterio utilizzo il simbolo &lt;&gt; =COUNTIF(A1:A55:”&lt;&gt;label”)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